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0"/>
  </p:notesMasterIdLst>
  <p:handoutMasterIdLst>
    <p:handoutMasterId r:id="rId21"/>
  </p:handoutMasterIdLst>
  <p:sldIdLst>
    <p:sldId id="256" r:id="rId2"/>
    <p:sldId id="656" r:id="rId3"/>
    <p:sldId id="662" r:id="rId4"/>
    <p:sldId id="663" r:id="rId5"/>
    <p:sldId id="657" r:id="rId6"/>
    <p:sldId id="671" r:id="rId7"/>
    <p:sldId id="672" r:id="rId8"/>
    <p:sldId id="664" r:id="rId9"/>
    <p:sldId id="665" r:id="rId10"/>
    <p:sldId id="660" r:id="rId11"/>
    <p:sldId id="658" r:id="rId12"/>
    <p:sldId id="661" r:id="rId13"/>
    <p:sldId id="659" r:id="rId14"/>
    <p:sldId id="666" r:id="rId15"/>
    <p:sldId id="667" r:id="rId16"/>
    <p:sldId id="668" r:id="rId17"/>
    <p:sldId id="669" r:id="rId18"/>
    <p:sldId id="67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Leight, Jessica (IFPRI)" initials="LJ(" lastIdx="10" clrIdx="6">
    <p:extLst>
      <p:ext uri="{19B8F6BF-5375-455C-9EA6-DF929625EA0E}">
        <p15:presenceInfo xmlns:p15="http://schemas.microsoft.com/office/powerpoint/2012/main" userId="Leight, Jessica (IFPRI)" providerId="None"/>
      </p:ext>
    </p:extLst>
  </p:cmAuthor>
  <p:cmAuthor id="1" name="Hidrobo, Melissa (IFPRI-Dakar)" initials="HM(" lastIdx="4" clrIdx="0">
    <p:extLst>
      <p:ext uri="{19B8F6BF-5375-455C-9EA6-DF929625EA0E}">
        <p15:presenceInfo xmlns:p15="http://schemas.microsoft.com/office/powerpoint/2012/main" userId="Hidrobo, Melissa (IFPRI-Dakar)" providerId="None"/>
      </p:ext>
    </p:extLst>
  </p:cmAuthor>
  <p:cmAuthor id="8" name="Awonon, Josue (IFPRI)" initials="AJ(" lastIdx="4" clrIdx="7">
    <p:extLst>
      <p:ext uri="{19B8F6BF-5375-455C-9EA6-DF929625EA0E}">
        <p15:presenceInfo xmlns:p15="http://schemas.microsoft.com/office/powerpoint/2012/main" userId="S::J.AWONON@cgiar.org::73c5c165-3558-4949-88c1-fe8513012833" providerId="AD"/>
      </p:ext>
    </p:extLst>
  </p:cmAuthor>
  <p:cmAuthor id="2" name="Martinez, Elena (A4NH-IFPRI)" initials="ME(" lastIdx="5" clrIdx="1">
    <p:extLst>
      <p:ext uri="{19B8F6BF-5375-455C-9EA6-DF929625EA0E}">
        <p15:presenceInfo xmlns:p15="http://schemas.microsoft.com/office/powerpoint/2012/main" userId="S-1-5-21-1606980848-162531612-839522115-58426" providerId="AD"/>
      </p:ext>
    </p:extLst>
  </p:cmAuthor>
  <p:cmAuthor id="3" name="Diop, Loty (IFPRI-Dakar)" initials="DL(" lastIdx="6" clrIdx="2">
    <p:extLst>
      <p:ext uri="{19B8F6BF-5375-455C-9EA6-DF929625EA0E}">
        <p15:presenceInfo xmlns:p15="http://schemas.microsoft.com/office/powerpoint/2012/main" userId="S::L.DIOP@cgiar.org::225efcef-2999-4f90-9142-b8705ddef528" providerId="AD"/>
      </p:ext>
    </p:extLst>
  </p:cmAuthor>
  <p:cmAuthor id="4" name="Becquey, Elodie (IFPRI-Dakar)" initials="BE(" lastIdx="2" clrIdx="3">
    <p:extLst>
      <p:ext uri="{19B8F6BF-5375-455C-9EA6-DF929625EA0E}">
        <p15:presenceInfo xmlns:p15="http://schemas.microsoft.com/office/powerpoint/2012/main" userId="Becquey, Elodie (IFPRI-Dakar)" providerId="None"/>
      </p:ext>
    </p:extLst>
  </p:cmAuthor>
  <p:cmAuthor id="5" name="Becquey, Elodie (IFPRI-Dakar)" initials="BE( [2]" lastIdx="17" clrIdx="4">
    <p:extLst>
      <p:ext uri="{19B8F6BF-5375-455C-9EA6-DF929625EA0E}">
        <p15:presenceInfo xmlns:p15="http://schemas.microsoft.com/office/powerpoint/2012/main" userId="S::E.Becquey@cgiar.org::00bfbbee-3e26-4fd8-a1b3-87cac69e8e56" providerId="AD"/>
      </p:ext>
    </p:extLst>
  </p:cmAuthor>
  <p:cmAuthor id="6" name="Heckert, Jessica (IFPRI)" initials="HJ(" lastIdx="19" clrIdx="5">
    <p:extLst>
      <p:ext uri="{19B8F6BF-5375-455C-9EA6-DF929625EA0E}">
        <p15:presenceInfo xmlns:p15="http://schemas.microsoft.com/office/powerpoint/2012/main" userId="S::J.Heckert@cgiar.org::13eb1a23-82bd-4266-a5bb-1af1b996ae5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83767" autoAdjust="0"/>
  </p:normalViewPr>
  <p:slideViewPr>
    <p:cSldViewPr snapToGrid="0">
      <p:cViewPr varScale="1">
        <p:scale>
          <a:sx n="64" d="100"/>
          <a:sy n="64" d="100"/>
        </p:scale>
        <p:origin x="765" y="36"/>
      </p:cViewPr>
      <p:guideLst>
        <p:guide orient="horz" pos="2160"/>
        <p:guide pos="3840"/>
      </p:guideLst>
    </p:cSldViewPr>
  </p:slideViewPr>
  <p:notesTextViewPr>
    <p:cViewPr>
      <p:scale>
        <a:sx n="3" d="2"/>
        <a:sy n="3" d="2"/>
      </p:scale>
      <p:origin x="0" y="0"/>
    </p:cViewPr>
  </p:notesTextViewPr>
  <p:sorterViewPr>
    <p:cViewPr>
      <p:scale>
        <a:sx n="80" d="100"/>
        <a:sy n="80" d="100"/>
      </p:scale>
      <p:origin x="0" y="-21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4663D23-758C-41B8-B1DC-3F6A65A4168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A32210C-2983-406B-9344-036AC2A6188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1AE706A-04B2-40D2-B51C-426F0E42B71F}" type="datetimeFigureOut">
              <a:rPr lang="en-US" smtClean="0"/>
              <a:t>9/1/2023</a:t>
            </a:fld>
            <a:endParaRPr lang="en-US"/>
          </a:p>
        </p:txBody>
      </p:sp>
      <p:sp>
        <p:nvSpPr>
          <p:cNvPr id="4" name="Footer Placeholder 3">
            <a:extLst>
              <a:ext uri="{FF2B5EF4-FFF2-40B4-BE49-F238E27FC236}">
                <a16:creationId xmlns:a16="http://schemas.microsoft.com/office/drawing/2014/main" id="{E3CC3D9A-B58A-4D51-B8B7-AEC0C32973E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74CF6E-336D-429F-90F1-6AC56BAFA0B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5F4A3EF-D3EB-420E-B840-9A2097DEA590}" type="slidenum">
              <a:rPr lang="en-US" smtClean="0"/>
              <a:t>‹#›</a:t>
            </a:fld>
            <a:endParaRPr lang="en-US"/>
          </a:p>
        </p:txBody>
      </p:sp>
    </p:spTree>
    <p:extLst>
      <p:ext uri="{BB962C8B-B14F-4D97-AF65-F5344CB8AC3E}">
        <p14:creationId xmlns:p14="http://schemas.microsoft.com/office/powerpoint/2010/main" val="389747119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061D35-BF6A-4794-9EF8-664AD3180DDE}" type="datetimeFigureOut">
              <a:rPr lang="en-US" smtClean="0"/>
              <a:t>9/1/2023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656D6BA-8171-4B62-A6B7-80F9C9F1855A}" type="slidenum">
              <a:rPr lang="en-US" smtClean="0"/>
              <a:t>‹#›</a:t>
            </a:fld>
            <a:endParaRPr lang="en-US" dirty="0"/>
          </a:p>
        </p:txBody>
      </p:sp>
    </p:spTree>
    <p:extLst>
      <p:ext uri="{BB962C8B-B14F-4D97-AF65-F5344CB8AC3E}">
        <p14:creationId xmlns:p14="http://schemas.microsoft.com/office/powerpoint/2010/main" val="396084668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E95BBA3-08CC-4825-AE60-9725CE5718E1}" type="datetime1">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435879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9DDEE0-27CA-4D62-AD84-186355C3F824}" type="datetime1">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403492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2A105E-469E-4880-A652-EC6DC3C85A81}" type="datetime1">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41218730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FPRI Title Page 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E8C8E32-FB53-C847-8428-DDA9C96708B6}"/>
              </a:ext>
            </a:extLst>
          </p:cNvPr>
          <p:cNvSpPr/>
          <p:nvPr userDrawn="1"/>
        </p:nvSpPr>
        <p:spPr>
          <a:xfrm>
            <a:off x="0" y="0"/>
            <a:ext cx="1745861" cy="6858000"/>
          </a:xfrm>
          <a:prstGeom prst="rect">
            <a:avLst/>
          </a:prstGeom>
          <a:solidFill>
            <a:srgbClr val="62BB4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pic>
        <p:nvPicPr>
          <p:cNvPr id="8" name="Picture 7"/>
          <p:cNvPicPr>
            <a:picLocks noChangeAspect="1"/>
          </p:cNvPicPr>
          <p:nvPr userDrawn="1"/>
        </p:nvPicPr>
        <p:blipFill>
          <a:blip r:embed="rId2" cstate="print">
            <a:biLevel thresh="50000"/>
            <a:extLst>
              <a:ext uri="{28A0092B-C50C-407E-A947-70E740481C1C}">
                <a14:useLocalDpi xmlns:a14="http://schemas.microsoft.com/office/drawing/2010/main" val="0"/>
              </a:ext>
            </a:extLst>
          </a:blip>
          <a:stretch>
            <a:fillRect/>
          </a:stretch>
        </p:blipFill>
        <p:spPr>
          <a:xfrm>
            <a:off x="421397" y="990600"/>
            <a:ext cx="914403" cy="1676403"/>
          </a:xfrm>
          <a:prstGeom prst="rect">
            <a:avLst/>
          </a:prstGeom>
          <a:noFill/>
        </p:spPr>
      </p:pic>
      <p:sp>
        <p:nvSpPr>
          <p:cNvPr id="2" name="TextBox 1">
            <a:extLst>
              <a:ext uri="{FF2B5EF4-FFF2-40B4-BE49-F238E27FC236}">
                <a16:creationId xmlns:a16="http://schemas.microsoft.com/office/drawing/2014/main" id="{01BCF8A2-83B5-D242-8DE9-5BF0DBC72068}"/>
              </a:ext>
            </a:extLst>
          </p:cNvPr>
          <p:cNvSpPr txBox="1"/>
          <p:nvPr userDrawn="1"/>
        </p:nvSpPr>
        <p:spPr>
          <a:xfrm>
            <a:off x="2610196" y="1130531"/>
            <a:ext cx="7680960" cy="1296785"/>
          </a:xfrm>
          <a:prstGeom prst="rect">
            <a:avLst/>
          </a:prstGeom>
        </p:spPr>
        <p:txBody>
          <a:bodyPr wrap="square" rtlCol="0">
            <a:noAutofit/>
          </a:bodyPr>
          <a:lstStyle/>
          <a:p>
            <a:pPr algn="r"/>
            <a:endParaRPr lang="en-US" sz="4400" dirty="0">
              <a:solidFill>
                <a:srgbClr val="62BB46"/>
              </a:solidFill>
            </a:endParaRPr>
          </a:p>
        </p:txBody>
      </p:sp>
    </p:spTree>
    <p:extLst>
      <p:ext uri="{BB962C8B-B14F-4D97-AF65-F5344CB8AC3E}">
        <p14:creationId xmlns:p14="http://schemas.microsoft.com/office/powerpoint/2010/main" val="346786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marL="685800" indent="-228600">
              <a:buFont typeface="Calibri" panose="020F0502020204030204" pitchFamily="34" charset="0"/>
              <a:buChar cha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chemeClr val="tx2"/>
                </a:solidFill>
              </a:defRPr>
            </a:lvl1pPr>
          </a:lstStyle>
          <a:p>
            <a:fld id="{1A0490D1-0C75-40FF-9345-D50BC0EADCC5}" type="datetime1">
              <a:rPr lang="en-US" smtClean="0"/>
              <a:t>9/1/2023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4038600" y="6356350"/>
            <a:ext cx="2743200" cy="365125"/>
          </a:xfrm>
        </p:spPr>
        <p:txBody>
          <a:bodyPr/>
          <a:lstStyle>
            <a:lvl1pPr>
              <a:defRPr>
                <a:solidFill>
                  <a:schemeClr val="tx2"/>
                </a:solidFill>
              </a:defRPr>
            </a:lvl1pPr>
          </a:lstStyle>
          <a:p>
            <a:fld id="{274EF0B2-EEC8-4A71-9B11-40CACBC2FE02}" type="slidenum">
              <a:rPr lang="en-US" smtClean="0"/>
              <a:pPr/>
              <a:t>‹#›</a:t>
            </a:fld>
            <a:endParaRPr lang="en-US" dirty="0"/>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198178" y="5843752"/>
            <a:ext cx="1993821" cy="1014248"/>
          </a:xfrm>
          <a:prstGeom prst="rect">
            <a:avLst/>
          </a:prstGeom>
        </p:spPr>
      </p:pic>
    </p:spTree>
    <p:extLst>
      <p:ext uri="{BB962C8B-B14F-4D97-AF65-F5344CB8AC3E}">
        <p14:creationId xmlns:p14="http://schemas.microsoft.com/office/powerpoint/2010/main" val="326138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99A4F4-9F32-4EEA-89E1-4CB1AD0C0B4A}" type="datetime1">
              <a:rPr lang="en-US" smtClean="0"/>
              <a:t>9/1/2023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3655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D491894-4BDB-4640-AA56-1E7ED712F391}" type="datetime1">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4196340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314578A-7B68-4239-A12E-C0BA48CC8F08}" type="datetime1">
              <a:rPr lang="en-US" smtClean="0"/>
              <a:t>9/1/2023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51686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CF8AC7-4417-4389-B45E-41783DD397D6}" type="datetime1">
              <a:rPr lang="en-US" smtClean="0"/>
              <a:t>9/1/2023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2111452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C6D68-41D4-41EB-ABDD-ECA3F1F08862}" type="datetime1">
              <a:rPr lang="en-US" smtClean="0"/>
              <a:t>9/1/2023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362115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B36D73-67BB-475D-882B-281EF4108DDA}" type="datetime1">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2419588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D8CA99-1B88-44F4-96C0-4FD488383119}" type="datetime1">
              <a:rPr lang="en-US" smtClean="0"/>
              <a:t>9/1/2023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EF0B2-EEC8-4A71-9B11-40CACBC2FE02}" type="slidenum">
              <a:rPr lang="en-US" smtClean="0"/>
              <a:t>‹#›</a:t>
            </a:fld>
            <a:endParaRPr lang="en-US" dirty="0"/>
          </a:p>
        </p:txBody>
      </p:sp>
    </p:spTree>
    <p:extLst>
      <p:ext uri="{BB962C8B-B14F-4D97-AF65-F5344CB8AC3E}">
        <p14:creationId xmlns:p14="http://schemas.microsoft.com/office/powerpoint/2010/main" val="3571703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BD2CF-C46B-4E76-AF90-210D404E7B9E}" type="datetime1">
              <a:rPr lang="en-US" smtClean="0"/>
              <a:t>9/1/2023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4EF0B2-EEC8-4A71-9B11-40CACBC2FE02}" type="slidenum">
              <a:rPr lang="en-US" smtClean="0"/>
              <a:t>‹#›</a:t>
            </a:fld>
            <a:endParaRPr lang="en-US" dirty="0"/>
          </a:p>
        </p:txBody>
      </p:sp>
    </p:spTree>
    <p:extLst>
      <p:ext uri="{BB962C8B-B14F-4D97-AF65-F5344CB8AC3E}">
        <p14:creationId xmlns:p14="http://schemas.microsoft.com/office/powerpoint/2010/main" val="4081116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62AA59-2BA6-4119-93E1-C63F8A981C7C}"/>
              </a:ext>
            </a:extLst>
          </p:cNvPr>
          <p:cNvSpPr txBox="1"/>
          <p:nvPr/>
        </p:nvSpPr>
        <p:spPr>
          <a:xfrm>
            <a:off x="2378126" y="820593"/>
            <a:ext cx="8391525" cy="5693866"/>
          </a:xfrm>
          <a:prstGeom prst="rect">
            <a:avLst/>
          </a:prstGeom>
          <a:noFill/>
        </p:spPr>
        <p:txBody>
          <a:bodyPr wrap="square" rtlCol="0">
            <a:spAutoFit/>
          </a:bodyPr>
          <a:lstStyle/>
          <a:p>
            <a:pPr marL="0" marR="0">
              <a:spcBef>
                <a:spcPts val="0"/>
              </a:spcBef>
              <a:spcAft>
                <a:spcPts val="0"/>
              </a:spcAft>
            </a:pPr>
            <a:r>
              <a:rPr lang="en-GB" sz="3200" b="1" dirty="0">
                <a:effectLst/>
                <a:ea typeface="Times New Roman" panose="02020603050405020304" pitchFamily="18" charset="0"/>
              </a:rPr>
              <a:t>Effectiveness of community mobilization and group-based interventions for preventing intimate partner violence in low- and middle-income countries: A systematic review and meta-analysis</a:t>
            </a:r>
            <a:endParaRPr lang="en-US" sz="3200" b="1" dirty="0">
              <a:effectLst/>
              <a:ea typeface="Times New Roman" panose="02020603050405020304" pitchFamily="18" charset="0"/>
            </a:endParaRPr>
          </a:p>
          <a:p>
            <a:endParaRPr lang="en-US" sz="2800" b="1" dirty="0"/>
          </a:p>
          <a:p>
            <a:r>
              <a:rPr lang="en-US" sz="2800" dirty="0"/>
              <a:t>Jessica Leight, IFPRI</a:t>
            </a:r>
          </a:p>
          <a:p>
            <a:endParaRPr lang="en-US" sz="2800" dirty="0"/>
          </a:p>
          <a:p>
            <a:r>
              <a:rPr lang="en-US" sz="2800" dirty="0"/>
              <a:t>Joint with Claire Cullen (Oxford), Meghna Ranganathan (LHSTM), and Alexa Yakubovich (Dalhousie Medical School)</a:t>
            </a:r>
          </a:p>
          <a:p>
            <a:endParaRPr lang="en-US" sz="3600" b="1" dirty="0"/>
          </a:p>
        </p:txBody>
      </p:sp>
    </p:spTree>
    <p:extLst>
      <p:ext uri="{BB962C8B-B14F-4D97-AF65-F5344CB8AC3E}">
        <p14:creationId xmlns:p14="http://schemas.microsoft.com/office/powerpoint/2010/main" val="3079143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Analysis</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324098" y="1200150"/>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000000"/>
                </a:solidFill>
                <a:ea typeface="Calibri" panose="020F0502020204030204" pitchFamily="34" charset="0"/>
              </a:rPr>
              <a:t>W</a:t>
            </a:r>
            <a:r>
              <a:rPr lang="en-US" sz="2400" dirty="0">
                <a:solidFill>
                  <a:srgbClr val="000000"/>
                </a:solidFill>
                <a:effectLst/>
                <a:ea typeface="Calibri" panose="020F0502020204030204" pitchFamily="34" charset="0"/>
              </a:rPr>
              <a:t>e estimate a multi-level (three-level) random-effects meta-analysis model.</a:t>
            </a: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The multilevel model includes all available estimated effects for each trial (both primary and secondary outcomes, as reported across multiple arms if applicable), and accounts for the dependence across estimated effects within the same trial. </a:t>
            </a: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Separate models are estimated for unadjusted and adjusted coefficients.</a:t>
            </a:r>
          </a:p>
          <a:p>
            <a:pPr marL="342900" marR="0" indent="-342900">
              <a:spcBef>
                <a:spcPts val="0"/>
              </a:spcBef>
              <a:spcAft>
                <a:spcPts val="0"/>
              </a:spcAft>
              <a:buFont typeface="Arial" panose="020B0604020202020204" pitchFamily="34" charset="0"/>
              <a:buChar char="•"/>
            </a:pPr>
            <a:r>
              <a:rPr lang="en-US" sz="2400" dirty="0">
                <a:solidFill>
                  <a:srgbClr val="000000"/>
                </a:solidFill>
                <a:ea typeface="Times New Roman" panose="02020603050405020304" pitchFamily="18" charset="0"/>
              </a:rPr>
              <a:t>In addition, </a:t>
            </a:r>
            <a:r>
              <a:rPr lang="en-GB" sz="2400" dirty="0">
                <a:effectLst/>
                <a:ea typeface="Times New Roman" panose="02020603050405020304" pitchFamily="18" charset="0"/>
              </a:rPr>
              <a:t>we estimate a meta-regression, </a:t>
            </a:r>
            <a:r>
              <a:rPr lang="en-GB" sz="2400" dirty="0" err="1">
                <a:effectLst/>
                <a:ea typeface="Times New Roman" panose="02020603050405020304" pitchFamily="18" charset="0"/>
              </a:rPr>
              <a:t>analyzing</a:t>
            </a:r>
            <a:r>
              <a:rPr lang="en-GB" sz="2400" dirty="0">
                <a:effectLst/>
                <a:ea typeface="Times New Roman" panose="02020603050405020304" pitchFamily="18" charset="0"/>
              </a:rPr>
              <a:t> the extent to which intervention characteristics moderate the effect size.</a:t>
            </a:r>
            <a:endParaRPr lang="en-US" sz="2400" dirty="0">
              <a:ea typeface="Cambria" panose="02040503050406030204" pitchFamily="18" charset="0"/>
            </a:endParaRPr>
          </a:p>
        </p:txBody>
      </p:sp>
    </p:spTree>
    <p:extLst>
      <p:ext uri="{BB962C8B-B14F-4D97-AF65-F5344CB8AC3E}">
        <p14:creationId xmlns:p14="http://schemas.microsoft.com/office/powerpoint/2010/main" val="602064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 name="Picture 37" descr="Chart, bar chart&#10;&#10;Description automatically generated">
            <a:extLst>
              <a:ext uri="{FF2B5EF4-FFF2-40B4-BE49-F238E27FC236}">
                <a16:creationId xmlns:a16="http://schemas.microsoft.com/office/drawing/2014/main" id="{4E7CB5F5-E3B6-4F23-93CF-3945C1A401AD}"/>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37613" y="1633928"/>
            <a:ext cx="6285875" cy="4812967"/>
          </a:xfrm>
          <a:prstGeom prst="rect">
            <a:avLst/>
          </a:prstGeom>
          <a:noFill/>
          <a:ln>
            <a:noFill/>
          </a:ln>
        </p:spPr>
      </p:pic>
      <p:sp>
        <p:nvSpPr>
          <p:cNvPr id="39" name="TextBox 38">
            <a:extLst>
              <a:ext uri="{FF2B5EF4-FFF2-40B4-BE49-F238E27FC236}">
                <a16:creationId xmlns:a16="http://schemas.microsoft.com/office/drawing/2014/main" id="{6AB2E4FC-2A45-403D-9018-5C4721FAF723}"/>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Forest plot</a:t>
            </a:r>
          </a:p>
        </p:txBody>
      </p:sp>
    </p:spTree>
    <p:extLst>
      <p:ext uri="{BB962C8B-B14F-4D97-AF65-F5344CB8AC3E}">
        <p14:creationId xmlns:p14="http://schemas.microsoft.com/office/powerpoint/2010/main" val="4256384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Key findings</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Our meta-analysis suggests that community-level or group-based interventions reduce the odds of reported IPV in the past year (pooled </a:t>
            </a:r>
            <a:r>
              <a:rPr lang="en-GB" sz="2400" dirty="0" err="1">
                <a:effectLst/>
                <a:ea typeface="Times New Roman" panose="02020603050405020304" pitchFamily="18" charset="0"/>
              </a:rPr>
              <a:t>aOR</a:t>
            </a:r>
            <a:r>
              <a:rPr lang="en-GB" sz="2400" dirty="0">
                <a:effectLst/>
                <a:ea typeface="Times New Roman" panose="02020603050405020304" pitchFamily="18" charset="0"/>
              </a:rPr>
              <a:t> 0.78; 95% CI [0.63, 0.96]). </a:t>
            </a:r>
          </a:p>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There is wide heterogeneity in the effect sizes between trials (I</a:t>
            </a:r>
            <a:r>
              <a:rPr lang="en-GB" sz="2400" baseline="30000" dirty="0">
                <a:effectLst/>
                <a:ea typeface="Times New Roman" panose="02020603050405020304" pitchFamily="18" charset="0"/>
              </a:rPr>
              <a:t>2</a:t>
            </a:r>
            <a:r>
              <a:rPr lang="en-GB" sz="2400" dirty="0">
                <a:effectLst/>
                <a:ea typeface="Times New Roman" panose="02020603050405020304" pitchFamily="18" charset="0"/>
              </a:rPr>
              <a:t>=82</a:t>
            </a:r>
            <a:r>
              <a:rPr lang="en-US" sz="2400" dirty="0">
                <a:effectLst/>
                <a:ea typeface="Times New Roman" panose="02020603050405020304" pitchFamily="18" charset="0"/>
              </a:rPr>
              <a:t>%).</a:t>
            </a:r>
          </a:p>
          <a:p>
            <a:pPr marL="342900" marR="0" indent="-342900">
              <a:spcBef>
                <a:spcPts val="0"/>
              </a:spcBef>
              <a:spcAft>
                <a:spcPts val="0"/>
              </a:spcAft>
              <a:buFont typeface="Arial" panose="020B0604020202020204" pitchFamily="34" charset="0"/>
              <a:buChar char="•"/>
            </a:pPr>
            <a:r>
              <a:rPr lang="en-US" sz="2400" dirty="0">
                <a:ea typeface="Times New Roman" panose="02020603050405020304" pitchFamily="18" charset="0"/>
              </a:rPr>
              <a:t>These findings are robust in a range of sensitivity analyses.</a:t>
            </a:r>
          </a:p>
          <a:p>
            <a:pPr marL="800100" lvl="1" indent="-342900">
              <a:buFont typeface="Arial" panose="020B0604020202020204" pitchFamily="34" charset="0"/>
              <a:buChar char="•"/>
            </a:pPr>
            <a:r>
              <a:rPr lang="en-US" sz="2400" dirty="0">
                <a:effectLst/>
                <a:ea typeface="Times New Roman" panose="02020603050405020304" pitchFamily="18" charset="0"/>
              </a:rPr>
              <a:t>Removing trials with higher risk of bias</a:t>
            </a:r>
          </a:p>
          <a:p>
            <a:pPr marL="800100" lvl="1" indent="-342900">
              <a:buFont typeface="Arial" panose="020B0604020202020204" pitchFamily="34" charset="0"/>
              <a:buChar char="•"/>
            </a:pPr>
            <a:r>
              <a:rPr lang="en-US" sz="2400" dirty="0">
                <a:effectLst/>
                <a:ea typeface="Times New Roman" panose="02020603050405020304" pitchFamily="18" charset="0"/>
              </a:rPr>
              <a:t>Removing estimates </a:t>
            </a:r>
            <a:r>
              <a:rPr lang="en-US" sz="2400" dirty="0">
                <a:ea typeface="Times New Roman" panose="02020603050405020304" pitchFamily="18" charset="0"/>
              </a:rPr>
              <a:t>drawing on perpetration data</a:t>
            </a:r>
          </a:p>
          <a:p>
            <a:pPr marL="800100" lvl="1" indent="-342900">
              <a:buFont typeface="Arial" panose="020B0604020202020204" pitchFamily="34" charset="0"/>
              <a:buChar char="•"/>
            </a:pPr>
            <a:r>
              <a:rPr lang="en-US" sz="2400" dirty="0">
                <a:effectLst/>
                <a:ea typeface="Times New Roman" panose="02020603050405020304" pitchFamily="18" charset="0"/>
              </a:rPr>
              <a:t>Conducting the meta-analysis with a single estimate per trial</a:t>
            </a:r>
          </a:p>
          <a:p>
            <a:pPr marL="800100" lvl="1" indent="-342900">
              <a:buFont typeface="Arial" panose="020B0604020202020204" pitchFamily="34" charset="0"/>
              <a:buChar char="•"/>
            </a:pPr>
            <a:r>
              <a:rPr lang="en-US" sz="2400" dirty="0">
                <a:ea typeface="Times New Roman" panose="02020603050405020304" pitchFamily="18" charset="0"/>
              </a:rPr>
              <a:t>Conducting separate meta-analyses for different reported types of violence</a:t>
            </a:r>
            <a:endParaRPr lang="en-US" sz="2400" dirty="0">
              <a:effectLst/>
              <a:ea typeface="Times New Roman" panose="02020603050405020304" pitchFamily="18" charset="0"/>
            </a:endParaRPr>
          </a:p>
          <a:p>
            <a:pPr marL="800100" lvl="1" indent="-342900">
              <a:buFont typeface="Arial" panose="020B0604020202020204" pitchFamily="34" charset="0"/>
              <a:buChar char="•"/>
            </a:pPr>
            <a:endParaRPr lang="en-US" sz="2400" dirty="0">
              <a:effectLst/>
              <a:ea typeface="Times New Roman" panose="02020603050405020304" pitchFamily="18" charset="0"/>
            </a:endParaRPr>
          </a:p>
          <a:p>
            <a:pPr marL="0" marR="0">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25202889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6AB2E4FC-2A45-403D-9018-5C4721FAF723}"/>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Meta-regression </a:t>
            </a:r>
          </a:p>
          <a:p>
            <a:r>
              <a:rPr lang="en-US" sz="3600" b="1" dirty="0">
                <a:solidFill>
                  <a:srgbClr val="62BB46"/>
                </a:solidFill>
              </a:rPr>
              <a:t>(intervention type; target population)</a:t>
            </a:r>
          </a:p>
        </p:txBody>
      </p:sp>
      <p:graphicFrame>
        <p:nvGraphicFramePr>
          <p:cNvPr id="2" name="Table 1">
            <a:extLst>
              <a:ext uri="{FF2B5EF4-FFF2-40B4-BE49-F238E27FC236}">
                <a16:creationId xmlns:a16="http://schemas.microsoft.com/office/drawing/2014/main" id="{0F61A878-737A-452C-8352-A48709170F9E}"/>
              </a:ext>
            </a:extLst>
          </p:cNvPr>
          <p:cNvGraphicFramePr>
            <a:graphicFrameLocks noGrp="1"/>
          </p:cNvGraphicFramePr>
          <p:nvPr>
            <p:extLst>
              <p:ext uri="{D42A27DB-BD31-4B8C-83A1-F6EECF244321}">
                <p14:modId xmlns:p14="http://schemas.microsoft.com/office/powerpoint/2010/main" val="345872139"/>
              </p:ext>
            </p:extLst>
          </p:nvPr>
        </p:nvGraphicFramePr>
        <p:xfrm>
          <a:off x="2263940" y="2027888"/>
          <a:ext cx="9185940" cy="3286125"/>
        </p:xfrm>
        <a:graphic>
          <a:graphicData uri="http://schemas.openxmlformats.org/drawingml/2006/table">
            <a:tbl>
              <a:tblPr firstRow="1" firstCol="1" bandRow="1">
                <a:tableStyleId>{F5AB1C69-6EDB-4FF4-983F-18BD219EF322}</a:tableStyleId>
              </a:tblPr>
              <a:tblGrid>
                <a:gridCol w="6477266">
                  <a:extLst>
                    <a:ext uri="{9D8B030D-6E8A-4147-A177-3AD203B41FA5}">
                      <a16:colId xmlns:a16="http://schemas.microsoft.com/office/drawing/2014/main" val="423377849"/>
                    </a:ext>
                  </a:extLst>
                </a:gridCol>
                <a:gridCol w="2708674">
                  <a:extLst>
                    <a:ext uri="{9D8B030D-6E8A-4147-A177-3AD203B41FA5}">
                      <a16:colId xmlns:a16="http://schemas.microsoft.com/office/drawing/2014/main" val="51943864"/>
                    </a:ext>
                  </a:extLst>
                </a:gridCol>
              </a:tblGrid>
              <a:tr h="425294">
                <a:tc>
                  <a:txBody>
                    <a:bodyPr/>
                    <a:lstStyle/>
                    <a:p>
                      <a:pPr marL="0" marR="0">
                        <a:lnSpc>
                          <a:spcPct val="107000"/>
                        </a:lnSpc>
                        <a:spcBef>
                          <a:spcPts val="0"/>
                        </a:spcBef>
                        <a:spcAft>
                          <a:spcPts val="0"/>
                        </a:spcAft>
                      </a:pPr>
                      <a:r>
                        <a:rPr lang="en-GB" sz="1600" b="0" dirty="0">
                          <a:solidFill>
                            <a:schemeClr val="tx1"/>
                          </a:solidFill>
                          <a:effectLst/>
                        </a:rPr>
                        <a:t> </a:t>
                      </a:r>
                      <a:endParaRPr lang="en-US" sz="1600" b="0" dirty="0">
                        <a:solidFill>
                          <a:schemeClr val="tx1"/>
                        </a:solidFill>
                        <a:effectLst/>
                      </a:endParaRPr>
                    </a:p>
                    <a:p>
                      <a:pPr marL="0" marR="0">
                        <a:lnSpc>
                          <a:spcPct val="107000"/>
                        </a:lnSpc>
                        <a:spcBef>
                          <a:spcPts val="0"/>
                        </a:spcBef>
                        <a:spcAft>
                          <a:spcPts val="0"/>
                        </a:spcAft>
                      </a:pPr>
                      <a:r>
                        <a:rPr lang="en-GB" sz="1600" b="0" dirty="0">
                          <a:solidFill>
                            <a:schemeClr val="tx1"/>
                          </a:solidFill>
                          <a:effectLst/>
                        </a:rPr>
                        <a:t>Intervention type (Referent: Joint intervention)</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GB" sz="1600" b="0" dirty="0">
                          <a:solidFill>
                            <a:schemeClr val="tx1"/>
                          </a:solidFill>
                          <a:effectLst/>
                          <a:latin typeface="+mn-lt"/>
                        </a:rPr>
                        <a:t>Risk ratio (95% CI)</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b">
                    <a:solidFill>
                      <a:schemeClr val="bg1">
                        <a:lumMod val="85000"/>
                      </a:schemeClr>
                    </a:solidFill>
                  </a:tcPr>
                </a:tc>
                <a:extLst>
                  <a:ext uri="{0D108BD9-81ED-4DB2-BD59-A6C34878D82A}">
                    <a16:rowId xmlns:a16="http://schemas.microsoft.com/office/drawing/2014/main" val="778130021"/>
                  </a:ext>
                </a:extLst>
              </a:tr>
              <a:tr h="258439">
                <a:tc>
                  <a:txBody>
                    <a:bodyPr/>
                    <a:lstStyle/>
                    <a:p>
                      <a:pPr marL="0" marR="0">
                        <a:lnSpc>
                          <a:spcPct val="107000"/>
                        </a:lnSpc>
                        <a:spcBef>
                          <a:spcPts val="0"/>
                        </a:spcBef>
                        <a:spcAft>
                          <a:spcPts val="0"/>
                        </a:spcAft>
                      </a:pPr>
                      <a:r>
                        <a:rPr lang="en-GB" sz="1600" b="0" dirty="0">
                          <a:solidFill>
                            <a:schemeClr val="tx1"/>
                          </a:solidFill>
                          <a:effectLst/>
                        </a:rPr>
                        <a:t>  Women </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0.984 (0.537, 1.802)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985495631"/>
                  </a:ext>
                </a:extLst>
              </a:tr>
              <a:tr h="242690">
                <a:tc>
                  <a:txBody>
                    <a:bodyPr/>
                    <a:lstStyle/>
                    <a:p>
                      <a:pPr marL="0" marR="0">
                        <a:lnSpc>
                          <a:spcPct val="107000"/>
                        </a:lnSpc>
                        <a:spcBef>
                          <a:spcPts val="0"/>
                        </a:spcBef>
                        <a:spcAft>
                          <a:spcPts val="0"/>
                        </a:spcAft>
                      </a:pPr>
                      <a:r>
                        <a:rPr lang="en-GB" sz="1600" b="0" dirty="0">
                          <a:solidFill>
                            <a:schemeClr val="tx1"/>
                          </a:solidFill>
                          <a:effectLst/>
                        </a:rPr>
                        <a:t>  Men </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0.826 (0.454, 1.502)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032566287"/>
                  </a:ext>
                </a:extLst>
              </a:tr>
              <a:tr h="242690">
                <a:tc>
                  <a:txBody>
                    <a:bodyPr/>
                    <a:lstStyle/>
                    <a:p>
                      <a:pPr marL="0" marR="0">
                        <a:lnSpc>
                          <a:spcPct val="107000"/>
                        </a:lnSpc>
                        <a:spcBef>
                          <a:spcPts val="0"/>
                        </a:spcBef>
                        <a:spcAft>
                          <a:spcPts val="0"/>
                        </a:spcAft>
                      </a:pPr>
                      <a:r>
                        <a:rPr lang="en-GB" sz="1600" b="0" dirty="0">
                          <a:solidFill>
                            <a:schemeClr val="tx1"/>
                          </a:solidFill>
                          <a:effectLst/>
                        </a:rPr>
                        <a:t>  Couples </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0.839 (0.456, 1.542)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988991901"/>
                  </a:ext>
                </a:extLst>
              </a:tr>
              <a:tr h="228725">
                <a:tc>
                  <a:txBody>
                    <a:bodyPr/>
                    <a:lstStyle/>
                    <a:p>
                      <a:pPr marL="0" marR="0">
                        <a:lnSpc>
                          <a:spcPct val="107000"/>
                        </a:lnSpc>
                        <a:spcBef>
                          <a:spcPts val="0"/>
                        </a:spcBef>
                        <a:spcAft>
                          <a:spcPts val="0"/>
                        </a:spcAft>
                      </a:pPr>
                      <a:r>
                        <a:rPr lang="en-GB" sz="1600" b="0" dirty="0">
                          <a:solidFill>
                            <a:schemeClr val="tx1"/>
                          </a:solidFill>
                          <a:effectLst/>
                        </a:rPr>
                        <a:t>  Community </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0.623 (0.327, 1.188)</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1026895672"/>
                  </a:ext>
                </a:extLst>
              </a:tr>
              <a:tr h="487901">
                <a:tc>
                  <a:txBody>
                    <a:bodyPr/>
                    <a:lstStyle/>
                    <a:p>
                      <a:pPr marL="0" marR="0">
                        <a:lnSpc>
                          <a:spcPct val="107000"/>
                        </a:lnSpc>
                        <a:spcBef>
                          <a:spcPts val="0"/>
                        </a:spcBef>
                        <a:spcAft>
                          <a:spcPts val="0"/>
                        </a:spcAft>
                      </a:pPr>
                      <a:r>
                        <a:rPr lang="en-GB" sz="1600" b="0" dirty="0">
                          <a:solidFill>
                            <a:schemeClr val="tx1"/>
                          </a:solidFill>
                          <a:effectLst/>
                        </a:rPr>
                        <a:t>Target population (Referent: No restrictions)</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b">
                    <a:solidFill>
                      <a:schemeClr val="bg1">
                        <a:lumMod val="85000"/>
                      </a:schemeClr>
                    </a:solidFill>
                  </a:tcPr>
                </a:tc>
                <a:tc>
                  <a:txBody>
                    <a:bodyPr/>
                    <a:lstStyle/>
                    <a:p>
                      <a:pPr marL="0" marR="0">
                        <a:lnSpc>
                          <a:spcPct val="107000"/>
                        </a:lnSpc>
                        <a:spcBef>
                          <a:spcPts val="0"/>
                        </a:spcBef>
                        <a:spcAft>
                          <a:spcPts val="0"/>
                        </a:spcAft>
                      </a:pP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3586823705"/>
                  </a:ext>
                </a:extLst>
              </a:tr>
              <a:tr h="284455">
                <a:tc>
                  <a:txBody>
                    <a:bodyPr/>
                    <a:lstStyle/>
                    <a:p>
                      <a:pPr marL="0" marR="0">
                        <a:lnSpc>
                          <a:spcPct val="107000"/>
                        </a:lnSpc>
                        <a:spcBef>
                          <a:spcPts val="0"/>
                        </a:spcBef>
                        <a:spcAft>
                          <a:spcPts val="0"/>
                        </a:spcAft>
                      </a:pPr>
                      <a:r>
                        <a:rPr lang="en-GB" sz="1600" b="0" dirty="0">
                          <a:solidFill>
                            <a:schemeClr val="tx1"/>
                          </a:solidFill>
                          <a:effectLst/>
                        </a:rPr>
                        <a:t>  Youth</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0.616 (0.347, 1.094)</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367936979"/>
                  </a:ext>
                </a:extLst>
              </a:tr>
              <a:tr h="242690">
                <a:tc>
                  <a:txBody>
                    <a:bodyPr/>
                    <a:lstStyle/>
                    <a:p>
                      <a:pPr marL="0" marR="0">
                        <a:lnSpc>
                          <a:spcPct val="107000"/>
                        </a:lnSpc>
                        <a:spcBef>
                          <a:spcPts val="0"/>
                        </a:spcBef>
                        <a:spcAft>
                          <a:spcPts val="0"/>
                        </a:spcAft>
                      </a:pPr>
                      <a:r>
                        <a:rPr lang="en-GB" sz="1600" b="0" dirty="0">
                          <a:solidFill>
                            <a:schemeClr val="tx1"/>
                          </a:solidFill>
                          <a:effectLst/>
                        </a:rPr>
                        <a:t>  Cohabiting</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0.832 (0.467, 1.483)</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2220472133"/>
                  </a:ext>
                </a:extLst>
              </a:tr>
              <a:tr h="242690">
                <a:tc>
                  <a:txBody>
                    <a:bodyPr/>
                    <a:lstStyle/>
                    <a:p>
                      <a:pPr marL="0" marR="0">
                        <a:lnSpc>
                          <a:spcPct val="107000"/>
                        </a:lnSpc>
                        <a:spcBef>
                          <a:spcPts val="0"/>
                        </a:spcBef>
                        <a:spcAft>
                          <a:spcPts val="0"/>
                        </a:spcAft>
                      </a:pPr>
                      <a:r>
                        <a:rPr lang="en-GB" sz="1600" b="0" dirty="0">
                          <a:solidFill>
                            <a:schemeClr val="tx1"/>
                          </a:solidFill>
                          <a:effectLst/>
                        </a:rPr>
                        <a:t>Intercept</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1.088 (0.656, 1.084)</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993493032"/>
                  </a:ext>
                </a:extLst>
              </a:tr>
              <a:tr h="242690">
                <a:tc>
                  <a:txBody>
                    <a:bodyPr/>
                    <a:lstStyle/>
                    <a:p>
                      <a:pPr marL="0" marR="0">
                        <a:lnSpc>
                          <a:spcPct val="107000"/>
                        </a:lnSpc>
                        <a:spcBef>
                          <a:spcPts val="0"/>
                        </a:spcBef>
                        <a:spcAft>
                          <a:spcPts val="0"/>
                        </a:spcAft>
                      </a:pPr>
                      <a:r>
                        <a:rPr lang="en-GB" sz="1600" b="0" dirty="0">
                          <a:solidFill>
                            <a:schemeClr val="tx1"/>
                          </a:solidFill>
                          <a:effectLst/>
                        </a:rPr>
                        <a:t>Test of Moderators (coefficients 2:7):</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0.984 (0.537, 1.802)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3539650385"/>
                  </a:ext>
                </a:extLst>
              </a:tr>
              <a:tr h="242690">
                <a:tc>
                  <a:txBody>
                    <a:bodyPr/>
                    <a:lstStyle/>
                    <a:p>
                      <a:pPr marL="0" marR="0">
                        <a:lnSpc>
                          <a:spcPct val="107000"/>
                        </a:lnSpc>
                        <a:spcBef>
                          <a:spcPts val="0"/>
                        </a:spcBef>
                        <a:spcAft>
                          <a:spcPts val="0"/>
                        </a:spcAft>
                      </a:pPr>
                      <a:r>
                        <a:rPr lang="en-GB" sz="1600" b="0" dirty="0">
                          <a:solidFill>
                            <a:schemeClr val="tx1"/>
                          </a:solidFill>
                          <a:effectLst/>
                        </a:rPr>
                        <a:t>F(df1 = 6, df2 = 40) = 2.131, p-</a:t>
                      </a:r>
                      <a:r>
                        <a:rPr lang="en-GB" sz="1600" b="0" dirty="0" err="1">
                          <a:solidFill>
                            <a:schemeClr val="tx1"/>
                          </a:solidFill>
                          <a:effectLst/>
                        </a:rPr>
                        <a:t>val</a:t>
                      </a:r>
                      <a:r>
                        <a:rPr lang="en-GB" sz="1600" b="0" dirty="0">
                          <a:solidFill>
                            <a:schemeClr val="tx1"/>
                          </a:solidFill>
                          <a:effectLst/>
                        </a:rPr>
                        <a:t> = 0.071</a:t>
                      </a:r>
                      <a:endParaRPr lang="en-US" sz="1600" b="0" dirty="0">
                        <a:solidFill>
                          <a:schemeClr val="tx1"/>
                        </a:solidFill>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a:txBody>
                    <a:bodyPr/>
                    <a:lstStyle/>
                    <a:p>
                      <a:pPr marL="0" marR="0">
                        <a:lnSpc>
                          <a:spcPct val="107000"/>
                        </a:lnSpc>
                        <a:spcBef>
                          <a:spcPts val="0"/>
                        </a:spcBef>
                        <a:spcAft>
                          <a:spcPts val="0"/>
                        </a:spcAft>
                      </a:pPr>
                      <a:r>
                        <a:rPr lang="en-GB" sz="1600" dirty="0">
                          <a:solidFill>
                            <a:srgbClr val="000000"/>
                          </a:solidFill>
                          <a:effectLst/>
                          <a:latin typeface="+mn-lt"/>
                          <a:ea typeface="Times New Roman" panose="02020603050405020304" pitchFamily="18" charset="0"/>
                          <a:cs typeface="Times New Roman" panose="02020603050405020304" pitchFamily="18" charset="0"/>
                        </a:rPr>
                        <a:t>0.826 (0.454, 1.502)</a:t>
                      </a:r>
                      <a:endParaRPr lang="en-US" sz="1600" dirty="0">
                        <a:effectLst/>
                        <a:latin typeface="+mn-lt"/>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extLst>
                  <a:ext uri="{0D108BD9-81ED-4DB2-BD59-A6C34878D82A}">
                    <a16:rowId xmlns:a16="http://schemas.microsoft.com/office/drawing/2014/main" val="497672028"/>
                  </a:ext>
                </a:extLst>
              </a:tr>
            </a:tbl>
          </a:graphicData>
        </a:graphic>
      </p:graphicFrame>
      <p:sp>
        <p:nvSpPr>
          <p:cNvPr id="5" name="Oval 4">
            <a:extLst>
              <a:ext uri="{FF2B5EF4-FFF2-40B4-BE49-F238E27FC236}">
                <a16:creationId xmlns:a16="http://schemas.microsoft.com/office/drawing/2014/main" id="{7F6BFBDF-3F2E-722F-80EB-DDE0F5E0140A}"/>
              </a:ext>
            </a:extLst>
          </p:cNvPr>
          <p:cNvSpPr/>
          <p:nvPr/>
        </p:nvSpPr>
        <p:spPr>
          <a:xfrm>
            <a:off x="8669316" y="4007358"/>
            <a:ext cx="1963711" cy="29980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64283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a:extLst>
              <a:ext uri="{FF2B5EF4-FFF2-40B4-BE49-F238E27FC236}">
                <a16:creationId xmlns:a16="http://schemas.microsoft.com/office/drawing/2014/main" id="{6AB2E4FC-2A45-403D-9018-5C4721FAF723}"/>
              </a:ext>
            </a:extLst>
          </p:cNvPr>
          <p:cNvSpPr txBox="1"/>
          <p:nvPr/>
        </p:nvSpPr>
        <p:spPr>
          <a:xfrm>
            <a:off x="2324099" y="330926"/>
            <a:ext cx="9458170" cy="1358537"/>
          </a:xfrm>
          <a:prstGeom prst="rect">
            <a:avLst/>
          </a:prstGeom>
        </p:spPr>
        <p:txBody>
          <a:bodyPr wrap="square" rtlCol="0">
            <a:noAutofit/>
          </a:bodyPr>
          <a:lstStyle/>
          <a:p>
            <a:r>
              <a:rPr lang="en-US" sz="3600" b="1" dirty="0">
                <a:solidFill>
                  <a:srgbClr val="62BB46"/>
                </a:solidFill>
              </a:rPr>
              <a:t>Meta-regression </a:t>
            </a:r>
          </a:p>
          <a:p>
            <a:r>
              <a:rPr lang="en-US" sz="3600" b="1" dirty="0">
                <a:solidFill>
                  <a:srgbClr val="62BB46"/>
                </a:solidFill>
              </a:rPr>
              <a:t>(intervention components; duration)</a:t>
            </a:r>
          </a:p>
        </p:txBody>
      </p:sp>
      <p:graphicFrame>
        <p:nvGraphicFramePr>
          <p:cNvPr id="5" name="Table 4">
            <a:extLst>
              <a:ext uri="{FF2B5EF4-FFF2-40B4-BE49-F238E27FC236}">
                <a16:creationId xmlns:a16="http://schemas.microsoft.com/office/drawing/2014/main" id="{E9AFBB68-91A1-1748-1659-953E78D812AB}"/>
              </a:ext>
            </a:extLst>
          </p:cNvPr>
          <p:cNvGraphicFramePr>
            <a:graphicFrameLocks noGrp="1"/>
          </p:cNvGraphicFramePr>
          <p:nvPr>
            <p:extLst>
              <p:ext uri="{D42A27DB-BD31-4B8C-83A1-F6EECF244321}">
                <p14:modId xmlns:p14="http://schemas.microsoft.com/office/powerpoint/2010/main" val="2086972389"/>
              </p:ext>
            </p:extLst>
          </p:nvPr>
        </p:nvGraphicFramePr>
        <p:xfrm>
          <a:off x="3007833" y="2161773"/>
          <a:ext cx="7447806" cy="3824667"/>
        </p:xfrm>
        <a:graphic>
          <a:graphicData uri="http://schemas.openxmlformats.org/drawingml/2006/table">
            <a:tbl>
              <a:tblPr firstRow="1" firstCol="1" bandRow="1">
                <a:tableStyleId>{F5AB1C69-6EDB-4FF4-983F-18BD219EF322}</a:tableStyleId>
              </a:tblPr>
              <a:tblGrid>
                <a:gridCol w="3391190">
                  <a:extLst>
                    <a:ext uri="{9D8B030D-6E8A-4147-A177-3AD203B41FA5}">
                      <a16:colId xmlns:a16="http://schemas.microsoft.com/office/drawing/2014/main" val="766236621"/>
                    </a:ext>
                  </a:extLst>
                </a:gridCol>
                <a:gridCol w="4056616">
                  <a:extLst>
                    <a:ext uri="{9D8B030D-6E8A-4147-A177-3AD203B41FA5}">
                      <a16:colId xmlns:a16="http://schemas.microsoft.com/office/drawing/2014/main" val="1078355530"/>
                    </a:ext>
                  </a:extLst>
                </a:gridCol>
              </a:tblGrid>
              <a:tr h="555712">
                <a:tc gridSpan="2">
                  <a:txBody>
                    <a:bodyPr/>
                    <a:lstStyle/>
                    <a:p>
                      <a:pPr marL="0" marR="0">
                        <a:lnSpc>
                          <a:spcPct val="107000"/>
                        </a:lnSpc>
                        <a:spcBef>
                          <a:spcPts val="0"/>
                        </a:spcBef>
                        <a:spcAft>
                          <a:spcPts val="0"/>
                        </a:spcAft>
                      </a:pPr>
                      <a:r>
                        <a:rPr lang="en-GB" sz="1600" b="0" dirty="0">
                          <a:solidFill>
                            <a:schemeClr val="tx1"/>
                          </a:solidFill>
                          <a:effectLst/>
                        </a:rPr>
                        <a:t> </a:t>
                      </a:r>
                      <a:endParaRPr lang="en-US" sz="1600" b="0" dirty="0">
                        <a:solidFill>
                          <a:schemeClr val="tx1"/>
                        </a:solidFill>
                        <a:effectLst/>
                      </a:endParaRPr>
                    </a:p>
                    <a:p>
                      <a:pPr marL="0" marR="0">
                        <a:lnSpc>
                          <a:spcPct val="107000"/>
                        </a:lnSpc>
                        <a:spcBef>
                          <a:spcPts val="0"/>
                        </a:spcBef>
                        <a:spcAft>
                          <a:spcPts val="0"/>
                        </a:spcAft>
                      </a:pPr>
                      <a:r>
                        <a:rPr lang="en-GB" sz="1600" b="0" dirty="0">
                          <a:solidFill>
                            <a:schemeClr val="tx1"/>
                          </a:solidFill>
                          <a:effectLst/>
                        </a:rPr>
                        <a:t>Intervention components (Referent: no additional components)</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352232523"/>
                  </a:ext>
                </a:extLst>
              </a:tr>
              <a:tr h="287385">
                <a:tc>
                  <a:txBody>
                    <a:bodyPr/>
                    <a:lstStyle/>
                    <a:p>
                      <a:pPr marL="0" marR="0">
                        <a:lnSpc>
                          <a:spcPct val="107000"/>
                        </a:lnSpc>
                        <a:spcBef>
                          <a:spcPts val="0"/>
                        </a:spcBef>
                        <a:spcAft>
                          <a:spcPts val="0"/>
                        </a:spcAft>
                      </a:pPr>
                      <a:r>
                        <a:rPr lang="en-GB" sz="1600" b="0">
                          <a:solidFill>
                            <a:schemeClr val="tx1"/>
                          </a:solidFill>
                          <a:effectLst/>
                        </a:rPr>
                        <a:t>  HIV/SRH</a:t>
                      </a:r>
                      <a:endParaRPr lang="en-US" sz="16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a:solidFill>
                            <a:schemeClr val="tx1"/>
                          </a:solidFill>
                          <a:effectLst/>
                        </a:rPr>
                        <a:t>1.134 (0.815, 1.580)</a:t>
                      </a:r>
                      <a:endParaRPr lang="en-US" sz="16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517427435"/>
                  </a:ext>
                </a:extLst>
              </a:tr>
              <a:tr h="287385">
                <a:tc>
                  <a:txBody>
                    <a:bodyPr/>
                    <a:lstStyle/>
                    <a:p>
                      <a:pPr marL="0" marR="0">
                        <a:lnSpc>
                          <a:spcPct val="107000"/>
                        </a:lnSpc>
                        <a:spcBef>
                          <a:spcPts val="0"/>
                        </a:spcBef>
                        <a:spcAft>
                          <a:spcPts val="0"/>
                        </a:spcAft>
                      </a:pPr>
                      <a:r>
                        <a:rPr lang="en-GB" sz="1600" b="0" dirty="0">
                          <a:solidFill>
                            <a:schemeClr val="tx1"/>
                          </a:solidFill>
                          <a:effectLst/>
                        </a:rPr>
                        <a:t>  Substance use</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dirty="0">
                          <a:solidFill>
                            <a:schemeClr val="tx1"/>
                          </a:solidFill>
                          <a:effectLst/>
                        </a:rPr>
                        <a:t>0.536 (0.274, 1.050)</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4287957748"/>
                  </a:ext>
                </a:extLst>
              </a:tr>
              <a:tr h="287385">
                <a:tc>
                  <a:txBody>
                    <a:bodyPr/>
                    <a:lstStyle/>
                    <a:p>
                      <a:pPr marL="0" marR="0">
                        <a:lnSpc>
                          <a:spcPct val="107000"/>
                        </a:lnSpc>
                        <a:spcBef>
                          <a:spcPts val="0"/>
                        </a:spcBef>
                        <a:spcAft>
                          <a:spcPts val="0"/>
                        </a:spcAft>
                      </a:pPr>
                      <a:r>
                        <a:rPr lang="en-GB" sz="1600" b="0" dirty="0">
                          <a:solidFill>
                            <a:schemeClr val="tx1"/>
                          </a:solidFill>
                          <a:effectLst/>
                        </a:rPr>
                        <a:t>  Economic empowerment</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a:solidFill>
                            <a:schemeClr val="tx1"/>
                          </a:solidFill>
                          <a:effectLst/>
                        </a:rPr>
                        <a:t>1.502 (0.946, 2.387)</a:t>
                      </a:r>
                      <a:endParaRPr lang="en-US" sz="16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469834531"/>
                  </a:ext>
                </a:extLst>
              </a:tr>
              <a:tr h="287385">
                <a:tc>
                  <a:txBody>
                    <a:bodyPr/>
                    <a:lstStyle/>
                    <a:p>
                      <a:pPr marL="0" marR="0">
                        <a:lnSpc>
                          <a:spcPct val="107000"/>
                        </a:lnSpc>
                        <a:spcBef>
                          <a:spcPts val="0"/>
                        </a:spcBef>
                        <a:spcAft>
                          <a:spcPts val="0"/>
                        </a:spcAft>
                      </a:pPr>
                      <a:r>
                        <a:rPr lang="en-GB" sz="1600" b="0" dirty="0">
                          <a:solidFill>
                            <a:schemeClr val="tx1"/>
                          </a:solidFill>
                          <a:effectLst/>
                        </a:rPr>
                        <a:t>  Parenting</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dirty="0">
                          <a:solidFill>
                            <a:schemeClr val="tx1"/>
                          </a:solidFill>
                          <a:effectLst/>
                        </a:rPr>
                        <a:t>0.363 (0.229, 0.574)</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593178267"/>
                  </a:ext>
                </a:extLst>
              </a:tr>
              <a:tr h="682490">
                <a:tc gridSpan="2">
                  <a:txBody>
                    <a:bodyPr/>
                    <a:lstStyle/>
                    <a:p>
                      <a:pPr marL="0" marR="0">
                        <a:lnSpc>
                          <a:spcPct val="107000"/>
                        </a:lnSpc>
                        <a:spcBef>
                          <a:spcPts val="0"/>
                        </a:spcBef>
                        <a:spcAft>
                          <a:spcPts val="0"/>
                        </a:spcAft>
                      </a:pPr>
                      <a:r>
                        <a:rPr lang="en-GB" sz="1600" b="0" dirty="0">
                          <a:solidFill>
                            <a:schemeClr val="tx1"/>
                          </a:solidFill>
                          <a:effectLst/>
                        </a:rPr>
                        <a:t>Intervention duration (Referent: low intensity, short duration)</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b">
                    <a:solidFill>
                      <a:schemeClr val="bg1">
                        <a:lumMod val="85000"/>
                      </a:schemeClr>
                    </a:solidFill>
                  </a:tcPr>
                </a:tc>
                <a:tc hMerge="1">
                  <a:txBody>
                    <a:bodyPr/>
                    <a:lstStyle/>
                    <a:p>
                      <a:endParaRPr lang="en-US"/>
                    </a:p>
                  </a:txBody>
                  <a:tcPr/>
                </a:tc>
                <a:extLst>
                  <a:ext uri="{0D108BD9-81ED-4DB2-BD59-A6C34878D82A}">
                    <a16:rowId xmlns:a16="http://schemas.microsoft.com/office/drawing/2014/main" val="3743405641"/>
                  </a:ext>
                </a:extLst>
              </a:tr>
              <a:tr h="287385">
                <a:tc>
                  <a:txBody>
                    <a:bodyPr/>
                    <a:lstStyle/>
                    <a:p>
                      <a:pPr marL="0" marR="0">
                        <a:lnSpc>
                          <a:spcPct val="107000"/>
                        </a:lnSpc>
                        <a:spcBef>
                          <a:spcPts val="0"/>
                        </a:spcBef>
                        <a:spcAft>
                          <a:spcPts val="0"/>
                        </a:spcAft>
                      </a:pPr>
                      <a:r>
                        <a:rPr lang="en-GB" sz="1600" b="0" dirty="0">
                          <a:solidFill>
                            <a:schemeClr val="tx1"/>
                          </a:solidFill>
                          <a:effectLst/>
                        </a:rPr>
                        <a:t>  High intensity</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a:solidFill>
                            <a:schemeClr val="tx1"/>
                          </a:solidFill>
                          <a:effectLst/>
                        </a:rPr>
                        <a:t>1.108 (0.801, 1.533)</a:t>
                      </a:r>
                      <a:endParaRPr lang="en-US" sz="1600" b="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3117121350"/>
                  </a:ext>
                </a:extLst>
              </a:tr>
              <a:tr h="287385">
                <a:tc>
                  <a:txBody>
                    <a:bodyPr/>
                    <a:lstStyle/>
                    <a:p>
                      <a:pPr marL="0" marR="0">
                        <a:lnSpc>
                          <a:spcPct val="107000"/>
                        </a:lnSpc>
                        <a:spcBef>
                          <a:spcPts val="0"/>
                        </a:spcBef>
                        <a:spcAft>
                          <a:spcPts val="0"/>
                        </a:spcAft>
                      </a:pPr>
                      <a:r>
                        <a:rPr lang="en-GB" sz="1600" b="0" dirty="0">
                          <a:solidFill>
                            <a:schemeClr val="tx1"/>
                          </a:solidFill>
                          <a:effectLst/>
                        </a:rPr>
                        <a:t>  Long duration</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dirty="0">
                          <a:solidFill>
                            <a:schemeClr val="tx1"/>
                          </a:solidFill>
                          <a:effectLst/>
                        </a:rPr>
                        <a:t>0.700 (0.483, 1.017)</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1695344891"/>
                  </a:ext>
                </a:extLst>
              </a:tr>
              <a:tr h="287385">
                <a:tc>
                  <a:txBody>
                    <a:bodyPr/>
                    <a:lstStyle/>
                    <a:p>
                      <a:pPr marL="0" marR="0">
                        <a:lnSpc>
                          <a:spcPct val="107000"/>
                        </a:lnSpc>
                        <a:spcBef>
                          <a:spcPts val="0"/>
                        </a:spcBef>
                        <a:spcAft>
                          <a:spcPts val="0"/>
                        </a:spcAft>
                      </a:pPr>
                      <a:r>
                        <a:rPr lang="en-GB" sz="1600" b="0" dirty="0">
                          <a:solidFill>
                            <a:schemeClr val="tx1"/>
                          </a:solidFill>
                          <a:effectLst/>
                        </a:rPr>
                        <a:t>Intercept</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tc>
                  <a:txBody>
                    <a:bodyPr/>
                    <a:lstStyle/>
                    <a:p>
                      <a:pPr marL="0" marR="0">
                        <a:lnSpc>
                          <a:spcPct val="107000"/>
                        </a:lnSpc>
                        <a:spcBef>
                          <a:spcPts val="0"/>
                        </a:spcBef>
                        <a:spcAft>
                          <a:spcPts val="0"/>
                        </a:spcAft>
                      </a:pPr>
                      <a:r>
                        <a:rPr lang="en-GB" sz="1600" b="0" dirty="0">
                          <a:solidFill>
                            <a:schemeClr val="tx1"/>
                          </a:solidFill>
                          <a:effectLst/>
                        </a:rPr>
                        <a:t>0.816 (0.619, 1.076)</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95000"/>
                      </a:schemeClr>
                    </a:solidFill>
                  </a:tcPr>
                </a:tc>
                <a:extLst>
                  <a:ext uri="{0D108BD9-81ED-4DB2-BD59-A6C34878D82A}">
                    <a16:rowId xmlns:a16="http://schemas.microsoft.com/office/drawing/2014/main" val="1677880146"/>
                  </a:ext>
                </a:extLst>
              </a:tr>
              <a:tr h="287385">
                <a:tc gridSpan="2">
                  <a:txBody>
                    <a:bodyPr/>
                    <a:lstStyle/>
                    <a:p>
                      <a:pPr marL="0" marR="0">
                        <a:lnSpc>
                          <a:spcPct val="107000"/>
                        </a:lnSpc>
                        <a:spcBef>
                          <a:spcPts val="0"/>
                        </a:spcBef>
                        <a:spcAft>
                          <a:spcPts val="0"/>
                        </a:spcAft>
                      </a:pPr>
                      <a:r>
                        <a:rPr lang="en-GB" sz="1600" b="0" dirty="0">
                          <a:solidFill>
                            <a:schemeClr val="tx1"/>
                          </a:solidFill>
                          <a:effectLst/>
                        </a:rPr>
                        <a:t>Test of Moderators (coefficients 2:7):</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902994288"/>
                  </a:ext>
                </a:extLst>
              </a:tr>
              <a:tr h="287385">
                <a:tc gridSpan="2">
                  <a:txBody>
                    <a:bodyPr/>
                    <a:lstStyle/>
                    <a:p>
                      <a:pPr marL="0" marR="0">
                        <a:lnSpc>
                          <a:spcPct val="107000"/>
                        </a:lnSpc>
                        <a:spcBef>
                          <a:spcPts val="0"/>
                        </a:spcBef>
                        <a:spcAft>
                          <a:spcPts val="0"/>
                        </a:spcAft>
                      </a:pPr>
                      <a:r>
                        <a:rPr lang="en-GB" sz="1600" b="0" dirty="0">
                          <a:solidFill>
                            <a:schemeClr val="tx1"/>
                          </a:solidFill>
                          <a:effectLst/>
                        </a:rPr>
                        <a:t>F(df1 = 6, df2 = 40) = 4.159, p-</a:t>
                      </a:r>
                      <a:r>
                        <a:rPr lang="en-GB" sz="1600" b="0" dirty="0" err="1">
                          <a:solidFill>
                            <a:schemeClr val="tx1"/>
                          </a:solidFill>
                          <a:effectLst/>
                        </a:rPr>
                        <a:t>val</a:t>
                      </a:r>
                      <a:r>
                        <a:rPr lang="en-GB" sz="1600" b="0" dirty="0">
                          <a:solidFill>
                            <a:schemeClr val="tx1"/>
                          </a:solidFill>
                          <a:effectLst/>
                        </a:rPr>
                        <a:t> = 0.0024</a:t>
                      </a:r>
                      <a:endParaRPr lang="en-US" sz="1600" b="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solidFill>
                      <a:schemeClr val="bg1">
                        <a:lumMod val="85000"/>
                      </a:schemeClr>
                    </a:solidFill>
                  </a:tcPr>
                </a:tc>
                <a:tc hMerge="1">
                  <a:txBody>
                    <a:bodyPr/>
                    <a:lstStyle/>
                    <a:p>
                      <a:endParaRPr lang="en-US"/>
                    </a:p>
                  </a:txBody>
                  <a:tcPr/>
                </a:tc>
                <a:extLst>
                  <a:ext uri="{0D108BD9-81ED-4DB2-BD59-A6C34878D82A}">
                    <a16:rowId xmlns:a16="http://schemas.microsoft.com/office/drawing/2014/main" val="3879525487"/>
                  </a:ext>
                </a:extLst>
              </a:tr>
            </a:tbl>
          </a:graphicData>
        </a:graphic>
      </p:graphicFrame>
      <p:sp>
        <p:nvSpPr>
          <p:cNvPr id="6" name="Oval 5">
            <a:extLst>
              <a:ext uri="{FF2B5EF4-FFF2-40B4-BE49-F238E27FC236}">
                <a16:creationId xmlns:a16="http://schemas.microsoft.com/office/drawing/2014/main" id="{90F18547-442D-FBC7-28CF-07BECF2116BD}"/>
              </a:ext>
            </a:extLst>
          </p:cNvPr>
          <p:cNvSpPr/>
          <p:nvPr/>
        </p:nvSpPr>
        <p:spPr>
          <a:xfrm>
            <a:off x="6378315" y="3020518"/>
            <a:ext cx="1963711" cy="29980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AEBB6B54-210B-A507-A488-5548E85197D2}"/>
              </a:ext>
            </a:extLst>
          </p:cNvPr>
          <p:cNvSpPr/>
          <p:nvPr/>
        </p:nvSpPr>
        <p:spPr>
          <a:xfrm>
            <a:off x="6358330" y="3585143"/>
            <a:ext cx="1963711" cy="29980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DE16D87-C128-EC42-3994-A9A918367D87}"/>
              </a:ext>
            </a:extLst>
          </p:cNvPr>
          <p:cNvSpPr/>
          <p:nvPr/>
        </p:nvSpPr>
        <p:spPr>
          <a:xfrm>
            <a:off x="6338345" y="4839312"/>
            <a:ext cx="1963711" cy="299803"/>
          </a:xfrm>
          <a:prstGeom prst="ellipse">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90908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a:solidFill>
                  <a:srgbClr val="62BB46"/>
                </a:solidFill>
              </a:rPr>
              <a:t>Key findings</a:t>
            </a:r>
            <a:endParaRPr lang="en-US" sz="3600" b="1" dirty="0">
              <a:solidFill>
                <a:srgbClr val="62BB46"/>
              </a:solidFill>
            </a:endParaRP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solidFill>
                  <a:srgbClr val="000000"/>
                </a:solidFill>
                <a:ea typeface="Calibri" panose="020F0502020204030204" pitchFamily="34" charset="0"/>
              </a:rPr>
              <a:t>T</a:t>
            </a:r>
            <a:r>
              <a:rPr lang="en-US" sz="2400" dirty="0">
                <a:solidFill>
                  <a:srgbClr val="000000"/>
                </a:solidFill>
                <a:effectLst/>
                <a:ea typeface="Calibri" panose="020F0502020204030204" pitchFamily="34" charset="0"/>
              </a:rPr>
              <a:t>here is no evidence that intervention type was associated with intervention effectiveness.</a:t>
            </a: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Interventions targeting youth generated larger reductions in IPV (OR=0.62), though the association was variable (95% CI: [0.35, 1.09]).  </a:t>
            </a: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There was also evidence that some intervention components were associated with effectiveness.</a:t>
            </a:r>
          </a:p>
          <a:p>
            <a:pPr marL="800100" lvl="1" indent="-342900">
              <a:buFont typeface="Arial" panose="020B0604020202020204" pitchFamily="34" charset="0"/>
              <a:buChar char="•"/>
            </a:pPr>
            <a:r>
              <a:rPr lang="en-US" sz="2200" dirty="0">
                <a:solidFill>
                  <a:srgbClr val="000000"/>
                </a:solidFill>
                <a:ea typeface="Calibri" panose="020F0502020204030204" pitchFamily="34" charset="0"/>
              </a:rPr>
              <a:t>I</a:t>
            </a:r>
            <a:r>
              <a:rPr lang="en-US" sz="2200" dirty="0">
                <a:solidFill>
                  <a:srgbClr val="000000"/>
                </a:solidFill>
                <a:effectLst/>
                <a:ea typeface="Calibri" panose="020F0502020204030204" pitchFamily="34" charset="0"/>
              </a:rPr>
              <a:t>nterventions including a component targeting parenting practices showed larger reductions in IPV (OR=0.36, 95% CI: [0.23, 0.57]).</a:t>
            </a:r>
          </a:p>
          <a:p>
            <a:pPr marL="800100" lvl="1" indent="-342900">
              <a:buFont typeface="Arial" panose="020B0604020202020204" pitchFamily="34" charset="0"/>
              <a:buChar char="•"/>
            </a:pPr>
            <a:r>
              <a:rPr lang="en-US" sz="2200" dirty="0">
                <a:solidFill>
                  <a:srgbClr val="000000"/>
                </a:solidFill>
                <a:ea typeface="Calibri" panose="020F0502020204030204" pitchFamily="34" charset="0"/>
              </a:rPr>
              <a:t>I</a:t>
            </a:r>
            <a:r>
              <a:rPr lang="en-US" sz="2200" dirty="0">
                <a:solidFill>
                  <a:srgbClr val="000000"/>
                </a:solidFill>
                <a:effectLst/>
                <a:ea typeface="Calibri" panose="020F0502020204030204" pitchFamily="34" charset="0"/>
              </a:rPr>
              <a:t>nterventions including a component targeting substance use showed a similar pattern that is noisily estimated. (OR=0.54, 95% CI: [0.27, 1.05]).</a:t>
            </a:r>
          </a:p>
          <a:p>
            <a:pPr marL="800100" lvl="1" indent="-342900">
              <a:buFont typeface="Arial" panose="020B0604020202020204" pitchFamily="34" charset="0"/>
              <a:buChar char="•"/>
            </a:pPr>
            <a:endParaRPr lang="en-US" sz="2400" dirty="0">
              <a:effectLst/>
              <a:ea typeface="Times New Roman" panose="02020603050405020304" pitchFamily="18" charset="0"/>
            </a:endParaRPr>
          </a:p>
          <a:p>
            <a:pPr marL="0" marR="0">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3072174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Key findings, cont.</a:t>
            </a: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Interventions of long duration (above the median of .77 years) were also weakly associated with larger reductions in IPV (OR=0.70, 95% CI: [0.48, 1.02]). </a:t>
            </a:r>
          </a:p>
          <a:p>
            <a:pPr marL="800100" lvl="1" indent="-342900">
              <a:buFont typeface="Arial" panose="020B0604020202020204" pitchFamily="34" charset="0"/>
              <a:buChar char="•"/>
            </a:pPr>
            <a:endParaRPr lang="en-US" sz="2400" dirty="0">
              <a:effectLst/>
              <a:ea typeface="Times New Roman" panose="02020603050405020304" pitchFamily="18" charset="0"/>
            </a:endParaRPr>
          </a:p>
          <a:p>
            <a:pPr marL="0" marR="0">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534072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Summing up</a:t>
            </a: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000000"/>
                </a:solidFill>
                <a:ea typeface="Calibri" panose="020F0502020204030204" pitchFamily="34" charset="0"/>
              </a:rPr>
              <a:t>To our </a:t>
            </a:r>
            <a:r>
              <a:rPr lang="en-GB" sz="2400" dirty="0">
                <a:solidFill>
                  <a:srgbClr val="000000"/>
                </a:solidFill>
                <a:effectLst/>
                <a:ea typeface="Calibri" panose="020F0502020204030204" pitchFamily="34" charset="0"/>
              </a:rPr>
              <a:t>knowledge, this is the first systematic, meta-analytic review that provides causal evidence on the effectiveness of gender-transformative IPV prevention programs in LMICs.</a:t>
            </a:r>
          </a:p>
          <a:p>
            <a:pPr marL="342900" marR="0" indent="-342900">
              <a:spcBef>
                <a:spcPts val="0"/>
              </a:spcBef>
              <a:spcAft>
                <a:spcPts val="0"/>
              </a:spcAft>
              <a:buFont typeface="Arial" panose="020B0604020202020204" pitchFamily="34" charset="0"/>
              <a:buChar char="•"/>
            </a:pPr>
            <a:r>
              <a:rPr lang="en-GB" sz="2400" dirty="0">
                <a:solidFill>
                  <a:srgbClr val="000000"/>
                </a:solidFill>
                <a:effectLst/>
                <a:ea typeface="Calibri" panose="020F0502020204030204" pitchFamily="34" charset="0"/>
              </a:rPr>
              <a:t>The 30 studies included in the review showed that these interventions led to a significant reduction in past-year IPV against women; this estimate draws on evidence from a broad range of diverse contexts</a:t>
            </a:r>
            <a:r>
              <a:rPr lang="en-GB" sz="2400" dirty="0">
                <a:solidFill>
                  <a:srgbClr val="000000"/>
                </a:solidFill>
                <a:effectLst/>
                <a:ea typeface="Times New Roman" panose="02020603050405020304" pitchFamily="18" charset="0"/>
              </a:rPr>
              <a:t>.  </a:t>
            </a:r>
            <a:endParaRPr lang="en-US" sz="2400" dirty="0">
              <a:solidFill>
                <a:srgbClr val="000000"/>
              </a:solidFill>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Times New Roman" panose="02020603050405020304" pitchFamily="18" charset="0"/>
              </a:rPr>
              <a:t>There is also promising meta-analytic evidence suggesting that particular design features may render interventions even more effective in reducing violence.</a:t>
            </a:r>
            <a:endParaRPr lang="en-GB" sz="2400" dirty="0">
              <a:solidFill>
                <a:srgbClr val="000000"/>
              </a:solidFill>
              <a:effectLst/>
              <a:ea typeface="Times New Roman" panose="02020603050405020304" pitchFamily="18" charset="0"/>
            </a:endParaRPr>
          </a:p>
        </p:txBody>
      </p:sp>
    </p:spTree>
    <p:extLst>
      <p:ext uri="{BB962C8B-B14F-4D97-AF65-F5344CB8AC3E}">
        <p14:creationId xmlns:p14="http://schemas.microsoft.com/office/powerpoint/2010/main" val="3985504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Summing up, cont.</a:t>
            </a: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solidFill>
                  <a:srgbClr val="000000"/>
                </a:solidFill>
                <a:effectLst/>
                <a:ea typeface="Calibri" panose="020F0502020204030204" pitchFamily="34" charset="0"/>
              </a:rPr>
              <a:t>While </a:t>
            </a:r>
            <a:r>
              <a:rPr lang="en-GB" sz="2400" dirty="0">
                <a:solidFill>
                  <a:srgbClr val="000000"/>
                </a:solidFill>
                <a:effectLst/>
                <a:ea typeface="Times New Roman" panose="02020603050405020304" pitchFamily="18" charset="0"/>
              </a:rPr>
              <a:t>several previous systematic reviews analysed economic interventions, there has been a notable evidence gap around the effectiveness of non-economic interventions.</a:t>
            </a:r>
          </a:p>
          <a:p>
            <a:pPr marL="342900" marR="0" indent="-342900">
              <a:spcBef>
                <a:spcPts val="0"/>
              </a:spcBef>
              <a:spcAft>
                <a:spcPts val="0"/>
              </a:spcAft>
              <a:buFont typeface="Arial" panose="020B0604020202020204" pitchFamily="34" charset="0"/>
              <a:buChar char="•"/>
            </a:pPr>
            <a:r>
              <a:rPr lang="en-GB" sz="2400" dirty="0">
                <a:solidFill>
                  <a:srgbClr val="000000"/>
                </a:solidFill>
                <a:effectLst/>
                <a:ea typeface="Times New Roman" panose="02020603050405020304" pitchFamily="18" charset="0"/>
              </a:rPr>
              <a:t>Our analysis extends the existing literature by aggregating evidence from a clearly defined set of RCTs and providing an up-to-date overview of a rapidly growing evidence base.  </a:t>
            </a:r>
          </a:p>
          <a:p>
            <a:pPr marL="342900" marR="0" indent="-342900">
              <a:spcBef>
                <a:spcPts val="0"/>
              </a:spcBef>
              <a:spcAft>
                <a:spcPts val="0"/>
              </a:spcAft>
              <a:buFont typeface="Arial" panose="020B0604020202020204" pitchFamily="34" charset="0"/>
              <a:buChar char="•"/>
            </a:pPr>
            <a:r>
              <a:rPr lang="en-GB" sz="2400" dirty="0">
                <a:solidFill>
                  <a:srgbClr val="000000"/>
                </a:solidFill>
                <a:effectLst/>
                <a:ea typeface="Times New Roman" panose="02020603050405020304" pitchFamily="18" charset="0"/>
              </a:rPr>
              <a:t>Prior reviews suggested that there was potential for these strategies to be effective in reducing IPV in LMICs.</a:t>
            </a:r>
          </a:p>
          <a:p>
            <a:pPr marL="342900" marR="0" indent="-342900">
              <a:spcBef>
                <a:spcPts val="0"/>
              </a:spcBef>
              <a:spcAft>
                <a:spcPts val="0"/>
              </a:spcAft>
              <a:buFont typeface="Arial" panose="020B0604020202020204" pitchFamily="34" charset="0"/>
              <a:buChar char="•"/>
            </a:pPr>
            <a:r>
              <a:rPr lang="en-GB" sz="2400" dirty="0">
                <a:solidFill>
                  <a:srgbClr val="000000"/>
                </a:solidFill>
                <a:ea typeface="Times New Roman" panose="02020603050405020304" pitchFamily="18" charset="0"/>
              </a:rPr>
              <a:t>Our</a:t>
            </a:r>
            <a:r>
              <a:rPr lang="en-GB" sz="2400" dirty="0">
                <a:solidFill>
                  <a:srgbClr val="000000"/>
                </a:solidFill>
                <a:effectLst/>
                <a:ea typeface="Times New Roman" panose="02020603050405020304" pitchFamily="18" charset="0"/>
              </a:rPr>
              <a:t> </a:t>
            </a:r>
            <a:r>
              <a:rPr lang="en-US" sz="2400" dirty="0">
                <a:solidFill>
                  <a:srgbClr val="000000"/>
                </a:solidFill>
                <a:effectLst/>
                <a:ea typeface="Times New Roman" panose="02020603050405020304" pitchFamily="18" charset="0"/>
              </a:rPr>
              <a:t>meta-analysis confirms this finding.</a:t>
            </a:r>
            <a:endParaRPr lang="en-US" sz="2400" dirty="0">
              <a:solidFill>
                <a:srgbClr val="000000"/>
              </a:solidFill>
              <a:effectLst/>
              <a:ea typeface="Calibri" panose="020F0502020204030204" pitchFamily="34" charset="0"/>
            </a:endParaRPr>
          </a:p>
          <a:p>
            <a:pPr marL="800100" lvl="1" indent="-342900">
              <a:buFont typeface="Arial" panose="020B0604020202020204" pitchFamily="34" charset="0"/>
              <a:buChar char="•"/>
            </a:pPr>
            <a:endParaRPr lang="en-US" sz="2400" dirty="0">
              <a:effectLst/>
              <a:ea typeface="Times New Roman" panose="02020603050405020304" pitchFamily="18" charset="0"/>
            </a:endParaRPr>
          </a:p>
          <a:p>
            <a:pPr marL="0" marR="0">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4054616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Motivation</a:t>
            </a: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Intimate partner violence (IPV) </a:t>
            </a:r>
            <a:r>
              <a:rPr lang="en-GB" sz="2400" dirty="0">
                <a:ea typeface="Times New Roman" panose="02020603050405020304" pitchFamily="18" charset="0"/>
              </a:rPr>
              <a:t>i</a:t>
            </a:r>
            <a:r>
              <a:rPr lang="en-GB" sz="2400" dirty="0">
                <a:effectLst/>
                <a:ea typeface="Times New Roman" panose="02020603050405020304" pitchFamily="18" charset="0"/>
              </a:rPr>
              <a:t>s a global human rights and public health challenge.</a:t>
            </a:r>
          </a:p>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Recent estimates suggest that 27% of ever-partnered women and girls aged 15—49 have ever experienced physical or sexual violence by an intimate partner, with the highest prevalence estimates in low and middle-income countries (LMICs).</a:t>
            </a:r>
            <a:endParaRPr lang="en-GB" sz="2400" dirty="0">
              <a:solidFill>
                <a:srgbClr val="000000"/>
              </a:solidFill>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IPV has major implications for the health and wellbeing of women, their families, and communities. </a:t>
            </a:r>
            <a:endParaRPr lang="en-US" sz="2400" dirty="0">
              <a:ea typeface="Cambria" panose="02040503050406030204" pitchFamily="18" charset="0"/>
            </a:endParaRPr>
          </a:p>
        </p:txBody>
      </p:sp>
    </p:spTree>
    <p:extLst>
      <p:ext uri="{BB962C8B-B14F-4D97-AF65-F5344CB8AC3E}">
        <p14:creationId xmlns:p14="http://schemas.microsoft.com/office/powerpoint/2010/main" val="6703269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Motivation</a:t>
            </a: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solidFill>
                  <a:srgbClr val="000000"/>
                </a:solidFill>
                <a:effectLst/>
                <a:ea typeface="Times New Roman" panose="02020603050405020304" pitchFamily="18" charset="0"/>
              </a:rPr>
              <a:t>Conceptual models highlight that the unequal position of women in relationships, inequitable social norms, and the normalization of violence are all risk factors for IPV.</a:t>
            </a:r>
            <a:endParaRPr lang="en-US" sz="2400" dirty="0">
              <a:solidFill>
                <a:srgbClr val="000000"/>
              </a:solidFill>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Building on these insights, an increasingly large number of gender-transformative interventions have been developed and evaluated.</a:t>
            </a:r>
          </a:p>
          <a:p>
            <a:pPr marL="800100" lvl="1" indent="-342900">
              <a:buFont typeface="Arial" panose="020B0604020202020204" pitchFamily="34" charset="0"/>
              <a:buChar char="•"/>
            </a:pPr>
            <a:r>
              <a:rPr lang="en-GB" sz="2000" dirty="0">
                <a:ea typeface="Cambria" panose="02040503050406030204" pitchFamily="18" charset="0"/>
              </a:rPr>
              <a:t>Defined by the WHO: </a:t>
            </a:r>
            <a:r>
              <a:rPr lang="en-GB" sz="2000" dirty="0">
                <a:effectLst/>
                <a:ea typeface="Times New Roman" panose="02020603050405020304" pitchFamily="18" charset="0"/>
              </a:rPr>
              <a:t>a gender-transformative approach “seeks to challenge gender inequality by transforming harmful gender norms, roles and relations through programmatic inclusion of strategies to foster progressive changes in power relationships between women and men.”</a:t>
            </a:r>
          </a:p>
          <a:p>
            <a:pPr marL="0" marR="0">
              <a:lnSpc>
                <a:spcPct val="150000"/>
              </a:lnSpc>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109143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This paper</a:t>
            </a:r>
          </a:p>
        </p:txBody>
      </p:sp>
      <p:sp>
        <p:nvSpPr>
          <p:cNvPr id="4" name="TextBox 3">
            <a:extLst>
              <a:ext uri="{FF2B5EF4-FFF2-40B4-BE49-F238E27FC236}">
                <a16:creationId xmlns:a16="http://schemas.microsoft.com/office/drawing/2014/main" id="{3029D2D6-44E3-9944-8FD9-B7AF54BC6BAB}"/>
              </a:ext>
            </a:extLst>
          </p:cNvPr>
          <p:cNvSpPr txBox="1"/>
          <p:nvPr/>
        </p:nvSpPr>
        <p:spPr>
          <a:xfrm>
            <a:off x="2314574" y="1609725"/>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GB" sz="2400" dirty="0">
                <a:effectLst/>
                <a:ea typeface="Times New Roman" panose="02020603050405020304" pitchFamily="18" charset="0"/>
              </a:rPr>
              <a:t>Our aim is to conduct a systematic review and meta-analysis drawing on randomized controlled trials of community-level or group-based interventions targeting the prevention and reduction of IPV in LMICs, unified by a shared theory of change.</a:t>
            </a:r>
          </a:p>
          <a:p>
            <a:pPr marL="342900" marR="0" indent="-342900">
              <a:spcBef>
                <a:spcPts val="0"/>
              </a:spcBef>
              <a:spcAft>
                <a:spcPts val="0"/>
              </a:spcAft>
              <a:buFont typeface="Arial" panose="020B0604020202020204" pitchFamily="34" charset="0"/>
              <a:buChar char="•"/>
            </a:pPr>
            <a:r>
              <a:rPr lang="en-GB" sz="2400" dirty="0">
                <a:ea typeface="Times New Roman" panose="02020603050405020304" pitchFamily="18" charset="0"/>
              </a:rPr>
              <a:t>What is the TOC?</a:t>
            </a:r>
            <a:r>
              <a:rPr lang="en-GB" sz="2400" dirty="0">
                <a:effectLst/>
                <a:ea typeface="Times New Roman" panose="02020603050405020304" pitchFamily="18" charset="0"/>
              </a:rPr>
              <a:t> </a:t>
            </a:r>
            <a:r>
              <a:rPr lang="en-GB" sz="2400" dirty="0">
                <a:solidFill>
                  <a:srgbClr val="000000"/>
                </a:solidFill>
                <a:ea typeface="Times New Roman" panose="02020603050405020304" pitchFamily="18" charset="0"/>
              </a:rPr>
              <a:t> S</a:t>
            </a:r>
            <a:r>
              <a:rPr lang="en-GB" sz="2400" dirty="0">
                <a:solidFill>
                  <a:srgbClr val="000000"/>
                </a:solidFill>
                <a:effectLst/>
                <a:ea typeface="Times New Roman" panose="02020603050405020304" pitchFamily="18" charset="0"/>
              </a:rPr>
              <a:t>hifting community attitudes, social norms, and individual behaviours through participatory processes is essential for preventing IPV.  </a:t>
            </a:r>
            <a:endParaRPr lang="en-GB" sz="2400" dirty="0">
              <a:effectLst/>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GB" sz="2400" dirty="0">
                <a:ea typeface="Times New Roman" panose="02020603050405020304" pitchFamily="18" charset="0"/>
              </a:rPr>
              <a:t>We expand the scope of meta-analytic evidence for a rapidly growing, cutting-edge body of literature.</a:t>
            </a:r>
            <a:endParaRPr lang="en-GB" sz="2400" dirty="0">
              <a:effectLst/>
              <a:ea typeface="Times New Roman" panose="02020603050405020304" pitchFamily="18" charset="0"/>
            </a:endParaRPr>
          </a:p>
          <a:p>
            <a:pPr marL="0" marR="0">
              <a:lnSpc>
                <a:spcPct val="150000"/>
              </a:lnSpc>
              <a:spcBef>
                <a:spcPts val="0"/>
              </a:spcBef>
              <a:spcAft>
                <a:spcPts val="0"/>
              </a:spcAft>
            </a:pPr>
            <a:r>
              <a:rPr lang="en-GB" sz="2400" dirty="0">
                <a:effectLst/>
                <a:ea typeface="Times New Roman" panose="02020603050405020304" pitchFamily="18" charset="0"/>
              </a:rPr>
              <a:t> </a:t>
            </a:r>
            <a:endParaRPr lang="en-US" sz="2400" dirty="0">
              <a:effectLst/>
              <a:ea typeface="Times New Roman" panose="02020603050405020304" pitchFamily="18" charset="0"/>
            </a:endParaRPr>
          </a:p>
        </p:txBody>
      </p:sp>
    </p:spTree>
    <p:extLst>
      <p:ext uri="{BB962C8B-B14F-4D97-AF65-F5344CB8AC3E}">
        <p14:creationId xmlns:p14="http://schemas.microsoft.com/office/powerpoint/2010/main" val="3119462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Inclusion criteria for the systematic review</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347397"/>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The meta-analysis includes only randomized controlled trials conducted in LMICs.</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Trials are included evaluating interventions: </a:t>
            </a:r>
          </a:p>
          <a:p>
            <a:pPr marL="800100" lvl="1" indent="-342900">
              <a:buFont typeface="Arial" panose="020B0604020202020204" pitchFamily="34" charset="0"/>
              <a:buChar char="•"/>
            </a:pPr>
            <a:r>
              <a:rPr lang="en-US" sz="2400" dirty="0">
                <a:ea typeface="Cambria" panose="02040503050406030204" pitchFamily="18" charset="0"/>
              </a:rPr>
              <a:t>Focused on preventing and reducing IPV</a:t>
            </a:r>
          </a:p>
          <a:p>
            <a:pPr marL="800100" lvl="1" indent="-342900">
              <a:buFont typeface="Arial" panose="020B0604020202020204" pitchFamily="34" charset="0"/>
              <a:buChar char="•"/>
            </a:pPr>
            <a:r>
              <a:rPr lang="en-US" sz="2400" dirty="0">
                <a:ea typeface="Cambria" panose="02040503050406030204" pitchFamily="18" charset="0"/>
              </a:rPr>
              <a:t>Community-level or group-based (i.e., not one-on-one therapeutic interventions)</a:t>
            </a:r>
          </a:p>
          <a:p>
            <a:pPr marL="800100" lvl="1" indent="-342900">
              <a:buFont typeface="Arial" panose="020B0604020202020204" pitchFamily="34" charset="0"/>
              <a:buChar char="•"/>
            </a:pPr>
            <a:r>
              <a:rPr lang="en-US" sz="2400" dirty="0">
                <a:ea typeface="Cambria" panose="02040503050406030204" pitchFamily="18" charset="0"/>
              </a:rPr>
              <a:t>Not primarily economic</a:t>
            </a:r>
          </a:p>
          <a:p>
            <a:pPr marL="800100" lvl="1" indent="-342900">
              <a:buFont typeface="Arial" panose="020B0604020202020204" pitchFamily="34" charset="0"/>
              <a:buChar char="•"/>
            </a:pPr>
            <a:r>
              <a:rPr lang="en-US" sz="2400" dirty="0">
                <a:ea typeface="Cambria" panose="02040503050406030204" pitchFamily="18" charset="0"/>
              </a:rPr>
              <a:t>Do not target adolescents; women who are sex workers; or women who have already been identified as experiencing IPV</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We identify 30 trials, of which 29 are included in the meta-analysis; 20 of the 30 were published in 2018 or later.</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26 of the 30 are from sub-Saharan Africa.</a:t>
            </a:r>
          </a:p>
        </p:txBody>
      </p:sp>
    </p:spTree>
    <p:extLst>
      <p:ext uri="{BB962C8B-B14F-4D97-AF65-F5344CB8AC3E}">
        <p14:creationId xmlns:p14="http://schemas.microsoft.com/office/powerpoint/2010/main" val="3137095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PRISMA flow diagram</a:t>
            </a:r>
          </a:p>
        </p:txBody>
      </p:sp>
      <p:sp>
        <p:nvSpPr>
          <p:cNvPr id="3" name="Rectangle 2">
            <a:extLst>
              <a:ext uri="{FF2B5EF4-FFF2-40B4-BE49-F238E27FC236}">
                <a16:creationId xmlns:a16="http://schemas.microsoft.com/office/drawing/2014/main" id="{75BDAB0E-9FF7-3D65-57A3-39C38EF5F84D}"/>
              </a:ext>
            </a:extLst>
          </p:cNvPr>
          <p:cNvSpPr/>
          <p:nvPr/>
        </p:nvSpPr>
        <p:spPr>
          <a:xfrm>
            <a:off x="4729323" y="1621804"/>
            <a:ext cx="1773936" cy="630936"/>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lvl="0"/>
            <a:r>
              <a:rPr lang="en-US" sz="1000" b="1" dirty="0">
                <a:solidFill>
                  <a:prstClr val="black"/>
                </a:solidFill>
                <a:latin typeface="+mj-lt"/>
                <a:cs typeface="Arial" panose="020B0604020202020204" pitchFamily="34" charset="0"/>
              </a:rPr>
              <a:t>9498 records identified </a:t>
            </a:r>
            <a:r>
              <a:rPr lang="en-US" sz="1000" dirty="0">
                <a:solidFill>
                  <a:prstClr val="black"/>
                </a:solidFill>
                <a:latin typeface="+mj-lt"/>
                <a:cs typeface="Arial" panose="020B0604020202020204" pitchFamily="34" charset="0"/>
              </a:rPr>
              <a:t>through database searching</a:t>
            </a:r>
          </a:p>
        </p:txBody>
      </p:sp>
      <p:sp>
        <p:nvSpPr>
          <p:cNvPr id="5" name="Rectangle 4">
            <a:extLst>
              <a:ext uri="{FF2B5EF4-FFF2-40B4-BE49-F238E27FC236}">
                <a16:creationId xmlns:a16="http://schemas.microsoft.com/office/drawing/2014/main" id="{AFB178DE-1094-6160-56B5-5DA36F1FC13E}"/>
              </a:ext>
            </a:extLst>
          </p:cNvPr>
          <p:cNvSpPr/>
          <p:nvPr/>
        </p:nvSpPr>
        <p:spPr>
          <a:xfrm>
            <a:off x="7176789" y="2105785"/>
            <a:ext cx="1773936" cy="440415"/>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lvl="0"/>
            <a:r>
              <a:rPr lang="en-US" sz="1000" b="1">
                <a:solidFill>
                  <a:prstClr val="black"/>
                </a:solidFill>
                <a:latin typeface="+mj-lt"/>
                <a:cs typeface="Arial" panose="020B0604020202020204" pitchFamily="34" charset="0"/>
              </a:rPr>
              <a:t>2136 duplicates excluded</a:t>
            </a:r>
            <a:endParaRPr lang="en-US" sz="1000" b="1" dirty="0">
              <a:solidFill>
                <a:prstClr val="black"/>
              </a:solidFill>
              <a:latin typeface="+mj-lt"/>
              <a:cs typeface="Arial" panose="020B0604020202020204" pitchFamily="34" charset="0"/>
            </a:endParaRPr>
          </a:p>
        </p:txBody>
      </p:sp>
      <p:cxnSp>
        <p:nvCxnSpPr>
          <p:cNvPr id="6" name="Straight Arrow Connector 5">
            <a:extLst>
              <a:ext uri="{FF2B5EF4-FFF2-40B4-BE49-F238E27FC236}">
                <a16:creationId xmlns:a16="http://schemas.microsoft.com/office/drawing/2014/main" id="{30CF8060-B029-5141-DE21-EED2CEEB3073}"/>
              </a:ext>
            </a:extLst>
          </p:cNvPr>
          <p:cNvCxnSpPr>
            <a:cxnSpLocks/>
          </p:cNvCxnSpPr>
          <p:nvPr/>
        </p:nvCxnSpPr>
        <p:spPr>
          <a:xfrm>
            <a:off x="5633133" y="3273820"/>
            <a:ext cx="0" cy="54492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a:extLst>
              <a:ext uri="{FF2B5EF4-FFF2-40B4-BE49-F238E27FC236}">
                <a16:creationId xmlns:a16="http://schemas.microsoft.com/office/drawing/2014/main" id="{BCE05D62-75CD-F85E-0D31-D3155C7C1CC8}"/>
              </a:ext>
            </a:extLst>
          </p:cNvPr>
          <p:cNvCxnSpPr>
            <a:cxnSpLocks/>
            <a:stCxn id="3" idx="2"/>
          </p:cNvCxnSpPr>
          <p:nvPr/>
        </p:nvCxnSpPr>
        <p:spPr>
          <a:xfrm>
            <a:off x="5616291" y="2252740"/>
            <a:ext cx="0" cy="35644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8" name="Rectangle 7">
            <a:extLst>
              <a:ext uri="{FF2B5EF4-FFF2-40B4-BE49-F238E27FC236}">
                <a16:creationId xmlns:a16="http://schemas.microsoft.com/office/drawing/2014/main" id="{7B05F618-5C1A-3D1B-BD3B-7684E84ED44D}"/>
              </a:ext>
            </a:extLst>
          </p:cNvPr>
          <p:cNvSpPr/>
          <p:nvPr/>
        </p:nvSpPr>
        <p:spPr>
          <a:xfrm>
            <a:off x="4721703" y="2642884"/>
            <a:ext cx="1773936" cy="630936"/>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lvl="0"/>
            <a:r>
              <a:rPr lang="en-US" sz="1000" b="1">
                <a:solidFill>
                  <a:prstClr val="black"/>
                </a:solidFill>
                <a:latin typeface="+mj-lt"/>
                <a:cs typeface="Arial" panose="020B0604020202020204" pitchFamily="34" charset="0"/>
              </a:rPr>
              <a:t>7363 records </a:t>
            </a:r>
            <a:r>
              <a:rPr lang="en-US" sz="1000">
                <a:solidFill>
                  <a:prstClr val="black"/>
                </a:solidFill>
                <a:latin typeface="+mj-lt"/>
                <a:cs typeface="Arial" panose="020B0604020202020204" pitchFamily="34" charset="0"/>
              </a:rPr>
              <a:t>included in screening</a:t>
            </a:r>
            <a:endParaRPr lang="en-US" sz="1000" dirty="0">
              <a:solidFill>
                <a:prstClr val="black"/>
              </a:solidFill>
              <a:latin typeface="+mj-lt"/>
              <a:cs typeface="Arial" panose="020B0604020202020204" pitchFamily="34" charset="0"/>
            </a:endParaRPr>
          </a:p>
        </p:txBody>
      </p:sp>
      <p:sp>
        <p:nvSpPr>
          <p:cNvPr id="9" name="Rectangle 8">
            <a:extLst>
              <a:ext uri="{FF2B5EF4-FFF2-40B4-BE49-F238E27FC236}">
                <a16:creationId xmlns:a16="http://schemas.microsoft.com/office/drawing/2014/main" id="{7A7ADB5B-6FDF-3E1C-13E7-D93BDE822943}"/>
              </a:ext>
            </a:extLst>
          </p:cNvPr>
          <p:cNvSpPr/>
          <p:nvPr/>
        </p:nvSpPr>
        <p:spPr>
          <a:xfrm>
            <a:off x="7207269" y="2972920"/>
            <a:ext cx="1773936" cy="1178724"/>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lvl="0"/>
            <a:r>
              <a:rPr lang="en-US" sz="1000" b="1">
                <a:solidFill>
                  <a:prstClr val="black"/>
                </a:solidFill>
                <a:latin typeface="+mj-lt"/>
                <a:cs typeface="Arial" panose="020B0604020202020204" pitchFamily="34" charset="0"/>
              </a:rPr>
              <a:t>7,309 records excluded </a:t>
            </a:r>
            <a:r>
              <a:rPr lang="en-US" sz="1000">
                <a:solidFill>
                  <a:prstClr val="black"/>
                </a:solidFill>
                <a:latin typeface="+mj-lt"/>
                <a:cs typeface="Arial" panose="020B0604020202020204" pitchFamily="34" charset="0"/>
              </a:rPr>
              <a:t>based on title and abstract</a:t>
            </a:r>
          </a:p>
          <a:p>
            <a:pPr lvl="0"/>
            <a:endParaRPr lang="en-US" sz="1000">
              <a:solidFill>
                <a:prstClr val="black"/>
              </a:solidFill>
              <a:latin typeface="+mj-lt"/>
              <a:cs typeface="Arial" panose="020B0604020202020204" pitchFamily="34" charset="0"/>
            </a:endParaRPr>
          </a:p>
          <a:p>
            <a:pPr lvl="0"/>
            <a:r>
              <a:rPr lang="en-US" sz="1000">
                <a:solidFill>
                  <a:prstClr val="black"/>
                </a:solidFill>
                <a:latin typeface="+mj-lt"/>
                <a:cs typeface="Arial" panose="020B0604020202020204" pitchFamily="34" charset="0"/>
              </a:rPr>
              <a:t>3 additional relevant titles identified through hand searching</a:t>
            </a:r>
            <a:endParaRPr lang="en-US" sz="1000" dirty="0">
              <a:solidFill>
                <a:prstClr val="black"/>
              </a:solidFill>
              <a:latin typeface="+mj-lt"/>
              <a:cs typeface="Arial" panose="020B0604020202020204" pitchFamily="34" charset="0"/>
            </a:endParaRPr>
          </a:p>
        </p:txBody>
      </p:sp>
      <p:sp>
        <p:nvSpPr>
          <p:cNvPr id="10" name="Rectangle 9">
            <a:extLst>
              <a:ext uri="{FF2B5EF4-FFF2-40B4-BE49-F238E27FC236}">
                <a16:creationId xmlns:a16="http://schemas.microsoft.com/office/drawing/2014/main" id="{E259B4D4-F499-B514-9916-AACCC8731AD4}"/>
              </a:ext>
            </a:extLst>
          </p:cNvPr>
          <p:cNvSpPr/>
          <p:nvPr/>
        </p:nvSpPr>
        <p:spPr>
          <a:xfrm>
            <a:off x="4706463" y="3839224"/>
            <a:ext cx="1773936" cy="630936"/>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lvl="0"/>
            <a:r>
              <a:rPr lang="en-US" sz="1000" b="1">
                <a:solidFill>
                  <a:prstClr val="black"/>
                </a:solidFill>
                <a:latin typeface="+mj-lt"/>
                <a:cs typeface="Arial" panose="020B0604020202020204" pitchFamily="34" charset="0"/>
              </a:rPr>
              <a:t>57 full-text articles </a:t>
            </a:r>
            <a:r>
              <a:rPr lang="en-US" sz="1000">
                <a:solidFill>
                  <a:prstClr val="black"/>
                </a:solidFill>
                <a:latin typeface="+mj-lt"/>
                <a:cs typeface="Arial" panose="020B0604020202020204" pitchFamily="34" charset="0"/>
              </a:rPr>
              <a:t>screened for eligibility</a:t>
            </a:r>
            <a:endParaRPr lang="en-US" sz="1000" dirty="0">
              <a:solidFill>
                <a:prstClr val="black"/>
              </a:solidFill>
              <a:latin typeface="+mj-lt"/>
              <a:cs typeface="Arial" panose="020B0604020202020204" pitchFamily="34" charset="0"/>
            </a:endParaRPr>
          </a:p>
        </p:txBody>
      </p:sp>
      <p:sp>
        <p:nvSpPr>
          <p:cNvPr id="11" name="Rectangle 10">
            <a:extLst>
              <a:ext uri="{FF2B5EF4-FFF2-40B4-BE49-F238E27FC236}">
                <a16:creationId xmlns:a16="http://schemas.microsoft.com/office/drawing/2014/main" id="{8ABD81FD-3162-B8FA-29C3-596098058D93}"/>
              </a:ext>
            </a:extLst>
          </p:cNvPr>
          <p:cNvSpPr/>
          <p:nvPr/>
        </p:nvSpPr>
        <p:spPr>
          <a:xfrm>
            <a:off x="4698843" y="4913644"/>
            <a:ext cx="1773936" cy="630936"/>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lvl="0"/>
            <a:r>
              <a:rPr lang="en-US" sz="1000" b="1">
                <a:solidFill>
                  <a:prstClr val="black"/>
                </a:solidFill>
                <a:latin typeface="+mj-lt"/>
                <a:cs typeface="Arial" panose="020B0604020202020204" pitchFamily="34" charset="0"/>
              </a:rPr>
              <a:t>30 included </a:t>
            </a:r>
          </a:p>
          <a:p>
            <a:pPr lvl="0"/>
            <a:r>
              <a:rPr lang="en-US" sz="1000">
                <a:solidFill>
                  <a:prstClr val="black"/>
                </a:solidFill>
                <a:latin typeface="+mj-lt"/>
                <a:cs typeface="Arial" panose="020B0604020202020204" pitchFamily="34" charset="0"/>
              </a:rPr>
              <a:t>in the review</a:t>
            </a:r>
            <a:endParaRPr lang="en-US" sz="1000" dirty="0">
              <a:solidFill>
                <a:prstClr val="black"/>
              </a:solidFill>
              <a:latin typeface="+mj-lt"/>
              <a:cs typeface="Arial" panose="020B0604020202020204" pitchFamily="34" charset="0"/>
            </a:endParaRPr>
          </a:p>
        </p:txBody>
      </p:sp>
      <p:cxnSp>
        <p:nvCxnSpPr>
          <p:cNvPr id="12" name="Straight Arrow Connector 11">
            <a:extLst>
              <a:ext uri="{FF2B5EF4-FFF2-40B4-BE49-F238E27FC236}">
                <a16:creationId xmlns:a16="http://schemas.microsoft.com/office/drawing/2014/main" id="{482FAE81-8EFB-AFF4-D284-3DCD6BCD4B82}"/>
              </a:ext>
            </a:extLst>
          </p:cNvPr>
          <p:cNvCxnSpPr>
            <a:cxnSpLocks/>
          </p:cNvCxnSpPr>
          <p:nvPr/>
        </p:nvCxnSpPr>
        <p:spPr>
          <a:xfrm flipH="1">
            <a:off x="5625513" y="4535020"/>
            <a:ext cx="7620" cy="337301"/>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a:extLst>
              <a:ext uri="{FF2B5EF4-FFF2-40B4-BE49-F238E27FC236}">
                <a16:creationId xmlns:a16="http://schemas.microsoft.com/office/drawing/2014/main" id="{ADAE2CA5-35B1-B8C9-699C-2E7D38983E7E}"/>
              </a:ext>
            </a:extLst>
          </p:cNvPr>
          <p:cNvCxnSpPr>
            <a:cxnSpLocks/>
          </p:cNvCxnSpPr>
          <p:nvPr/>
        </p:nvCxnSpPr>
        <p:spPr>
          <a:xfrm>
            <a:off x="5768691" y="2405140"/>
            <a:ext cx="130903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a:extLst>
              <a:ext uri="{FF2B5EF4-FFF2-40B4-BE49-F238E27FC236}">
                <a16:creationId xmlns:a16="http://schemas.microsoft.com/office/drawing/2014/main" id="{2A2BAAAC-382E-7DCE-86F2-39DF9D911B6F}"/>
              </a:ext>
            </a:extLst>
          </p:cNvPr>
          <p:cNvCxnSpPr>
            <a:cxnSpLocks/>
          </p:cNvCxnSpPr>
          <p:nvPr/>
        </p:nvCxnSpPr>
        <p:spPr>
          <a:xfrm>
            <a:off x="5768691" y="3609100"/>
            <a:ext cx="130903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a:extLst>
              <a:ext uri="{FF2B5EF4-FFF2-40B4-BE49-F238E27FC236}">
                <a16:creationId xmlns:a16="http://schemas.microsoft.com/office/drawing/2014/main" id="{BE2EB00E-8AD2-E22B-DFAF-D517919E1980}"/>
              </a:ext>
            </a:extLst>
          </p:cNvPr>
          <p:cNvCxnSpPr>
            <a:cxnSpLocks/>
          </p:cNvCxnSpPr>
          <p:nvPr/>
        </p:nvCxnSpPr>
        <p:spPr>
          <a:xfrm>
            <a:off x="5761071" y="4797820"/>
            <a:ext cx="1309038"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6" name="Rectangle 15">
            <a:extLst>
              <a:ext uri="{FF2B5EF4-FFF2-40B4-BE49-F238E27FC236}">
                <a16:creationId xmlns:a16="http://schemas.microsoft.com/office/drawing/2014/main" id="{81012B9C-D415-E42E-D266-430C5E3AB38F}"/>
              </a:ext>
            </a:extLst>
          </p:cNvPr>
          <p:cNvSpPr/>
          <p:nvPr/>
        </p:nvSpPr>
        <p:spPr>
          <a:xfrm>
            <a:off x="7214889" y="4285798"/>
            <a:ext cx="1773936" cy="1477327"/>
          </a:xfrm>
          <a:prstGeom prst="rect">
            <a:avLst/>
          </a:prstGeom>
          <a:noFill/>
          <a:ln w="1270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lvl="0"/>
            <a:r>
              <a:rPr lang="en-US" sz="1000" b="1">
                <a:solidFill>
                  <a:prstClr val="black"/>
                </a:solidFill>
                <a:latin typeface="+mj-lt"/>
                <a:cs typeface="Arial" panose="020B0604020202020204" pitchFamily="34" charset="0"/>
              </a:rPr>
              <a:t>27 records excluded</a:t>
            </a:r>
          </a:p>
          <a:p>
            <a:pPr lvl="0"/>
            <a:r>
              <a:rPr lang="en-US" sz="1000">
                <a:solidFill>
                  <a:prstClr val="black"/>
                </a:solidFill>
                <a:latin typeface="+mj-lt"/>
                <a:cs typeface="Arial" panose="020B0604020202020204" pitchFamily="34" charset="0"/>
              </a:rPr>
              <a:t>11: intervention does not meet specified criteria</a:t>
            </a:r>
          </a:p>
          <a:p>
            <a:pPr lvl="0"/>
            <a:r>
              <a:rPr lang="en-US" sz="1000">
                <a:solidFill>
                  <a:prstClr val="black"/>
                </a:solidFill>
                <a:latin typeface="+mj-lt"/>
                <a:cs typeface="Arial" panose="020B0604020202020204" pitchFamily="34" charset="0"/>
              </a:rPr>
              <a:t>5: IPV outcomes not collected</a:t>
            </a:r>
          </a:p>
          <a:p>
            <a:pPr lvl="0"/>
            <a:r>
              <a:rPr lang="en-US" sz="1000">
                <a:solidFill>
                  <a:prstClr val="black"/>
                </a:solidFill>
                <a:latin typeface="+mj-lt"/>
                <a:cs typeface="Arial" panose="020B0604020202020204" pitchFamily="34" charset="0"/>
              </a:rPr>
              <a:t>7: experimental design does not meet specified criteria</a:t>
            </a:r>
          </a:p>
          <a:p>
            <a:pPr lvl="0"/>
            <a:r>
              <a:rPr lang="en-US" sz="1000">
                <a:solidFill>
                  <a:prstClr val="black"/>
                </a:solidFill>
                <a:latin typeface="+mj-lt"/>
                <a:cs typeface="Arial" panose="020B0604020202020204" pitchFamily="34" charset="0"/>
              </a:rPr>
              <a:t>5: sample definition </a:t>
            </a:r>
          </a:p>
        </p:txBody>
      </p:sp>
    </p:spTree>
    <p:extLst>
      <p:ext uri="{BB962C8B-B14F-4D97-AF65-F5344CB8AC3E}">
        <p14:creationId xmlns:p14="http://schemas.microsoft.com/office/powerpoint/2010/main" val="24533536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A map of the world&#10;&#10;Description automatically generated">
            <a:extLst>
              <a:ext uri="{FF2B5EF4-FFF2-40B4-BE49-F238E27FC236}">
                <a16:creationId xmlns:a16="http://schemas.microsoft.com/office/drawing/2014/main" id="{CA917AAD-2126-4D62-AC8F-173F727BAC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2478" y="224853"/>
            <a:ext cx="7800671" cy="6766503"/>
          </a:xfrm>
          <a:prstGeom prst="rect">
            <a:avLst/>
          </a:prstGeom>
        </p:spPr>
      </p:pic>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Trial sites</a:t>
            </a:r>
          </a:p>
        </p:txBody>
      </p:sp>
      <p:sp>
        <p:nvSpPr>
          <p:cNvPr id="18" name="Rectangle 17">
            <a:extLst>
              <a:ext uri="{FF2B5EF4-FFF2-40B4-BE49-F238E27FC236}">
                <a16:creationId xmlns:a16="http://schemas.microsoft.com/office/drawing/2014/main" id="{5B7F0195-CA07-8F2A-2868-14569F72F2E4}"/>
              </a:ext>
            </a:extLst>
          </p:cNvPr>
          <p:cNvSpPr/>
          <p:nvPr/>
        </p:nvSpPr>
        <p:spPr>
          <a:xfrm>
            <a:off x="6100995" y="4826836"/>
            <a:ext cx="1176729" cy="584617"/>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South Africa: </a:t>
            </a:r>
          </a:p>
          <a:p>
            <a:pPr algn="ctr"/>
            <a:r>
              <a:rPr lang="en-US" sz="1400" dirty="0">
                <a:solidFill>
                  <a:schemeClr val="tx1"/>
                </a:solidFill>
              </a:rPr>
              <a:t>8 trials</a:t>
            </a:r>
          </a:p>
        </p:txBody>
      </p:sp>
      <p:sp>
        <p:nvSpPr>
          <p:cNvPr id="20" name="Rectangle 19">
            <a:extLst>
              <a:ext uri="{FF2B5EF4-FFF2-40B4-BE49-F238E27FC236}">
                <a16:creationId xmlns:a16="http://schemas.microsoft.com/office/drawing/2014/main" id="{07672FA2-C9C0-FCDB-66DD-D66845C53527}"/>
              </a:ext>
            </a:extLst>
          </p:cNvPr>
          <p:cNvSpPr/>
          <p:nvPr/>
        </p:nvSpPr>
        <p:spPr>
          <a:xfrm>
            <a:off x="3929918" y="4319666"/>
            <a:ext cx="1176729" cy="584617"/>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Colombia: </a:t>
            </a:r>
          </a:p>
          <a:p>
            <a:pPr algn="ctr"/>
            <a:r>
              <a:rPr lang="en-US" sz="1400" dirty="0">
                <a:solidFill>
                  <a:schemeClr val="tx1"/>
                </a:solidFill>
              </a:rPr>
              <a:t>1 trial</a:t>
            </a:r>
          </a:p>
        </p:txBody>
      </p:sp>
      <p:sp>
        <p:nvSpPr>
          <p:cNvPr id="23" name="Rectangle 22">
            <a:extLst>
              <a:ext uri="{FF2B5EF4-FFF2-40B4-BE49-F238E27FC236}">
                <a16:creationId xmlns:a16="http://schemas.microsoft.com/office/drawing/2014/main" id="{1E2EC3C7-7C71-0E8B-4242-24FAE34B895C}"/>
              </a:ext>
            </a:extLst>
          </p:cNvPr>
          <p:cNvSpPr/>
          <p:nvPr/>
        </p:nvSpPr>
        <p:spPr>
          <a:xfrm>
            <a:off x="8107179" y="3005527"/>
            <a:ext cx="1561474" cy="757004"/>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Afghanistan, Bangladesh, Nepal: 1 trial each</a:t>
            </a:r>
          </a:p>
        </p:txBody>
      </p:sp>
      <p:sp>
        <p:nvSpPr>
          <p:cNvPr id="24" name="Rectangle 23">
            <a:extLst>
              <a:ext uri="{FF2B5EF4-FFF2-40B4-BE49-F238E27FC236}">
                <a16:creationId xmlns:a16="http://schemas.microsoft.com/office/drawing/2014/main" id="{A7B872D6-C87E-1335-E86F-7AF0599D2D75}"/>
              </a:ext>
            </a:extLst>
          </p:cNvPr>
          <p:cNvSpPr/>
          <p:nvPr/>
        </p:nvSpPr>
        <p:spPr>
          <a:xfrm>
            <a:off x="5946490" y="3762531"/>
            <a:ext cx="1176729" cy="584617"/>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Côte d’Ivoire: </a:t>
            </a:r>
          </a:p>
          <a:p>
            <a:pPr algn="ctr"/>
            <a:r>
              <a:rPr lang="en-US" sz="1400" dirty="0">
                <a:solidFill>
                  <a:schemeClr val="tx1"/>
                </a:solidFill>
              </a:rPr>
              <a:t>2 trials</a:t>
            </a:r>
          </a:p>
        </p:txBody>
      </p:sp>
      <p:sp>
        <p:nvSpPr>
          <p:cNvPr id="25" name="Rectangle 24">
            <a:extLst>
              <a:ext uri="{FF2B5EF4-FFF2-40B4-BE49-F238E27FC236}">
                <a16:creationId xmlns:a16="http://schemas.microsoft.com/office/drawing/2014/main" id="{505EFCD3-B93D-3B27-DFB5-623151F6079D}"/>
              </a:ext>
            </a:extLst>
          </p:cNvPr>
          <p:cNvSpPr/>
          <p:nvPr/>
        </p:nvSpPr>
        <p:spPr>
          <a:xfrm>
            <a:off x="7875223" y="4106162"/>
            <a:ext cx="1176729" cy="584617"/>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Tanzania:</a:t>
            </a:r>
          </a:p>
          <a:p>
            <a:pPr algn="ctr"/>
            <a:r>
              <a:rPr lang="en-US" sz="1400" dirty="0">
                <a:solidFill>
                  <a:schemeClr val="tx1"/>
                </a:solidFill>
              </a:rPr>
              <a:t> 6 trials</a:t>
            </a:r>
          </a:p>
        </p:txBody>
      </p:sp>
      <p:sp>
        <p:nvSpPr>
          <p:cNvPr id="27" name="Rectangle 26">
            <a:extLst>
              <a:ext uri="{FF2B5EF4-FFF2-40B4-BE49-F238E27FC236}">
                <a16:creationId xmlns:a16="http://schemas.microsoft.com/office/drawing/2014/main" id="{3C4A2CDB-805E-5A8C-449C-25AC5035F98B}"/>
              </a:ext>
            </a:extLst>
          </p:cNvPr>
          <p:cNvSpPr/>
          <p:nvPr/>
        </p:nvSpPr>
        <p:spPr>
          <a:xfrm>
            <a:off x="7742816" y="4749378"/>
            <a:ext cx="1344115" cy="662068"/>
          </a:xfrm>
          <a:prstGeom prst="rect">
            <a:avLst/>
          </a:prstGeom>
          <a:solidFill>
            <a:schemeClr val="accent6">
              <a:lumMod val="40000"/>
              <a:lumOff val="60000"/>
            </a:scheme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Rwanda: 3 trials</a:t>
            </a:r>
          </a:p>
          <a:p>
            <a:pPr algn="ctr"/>
            <a:r>
              <a:rPr lang="en-US" sz="1400" dirty="0">
                <a:solidFill>
                  <a:schemeClr val="tx1"/>
                </a:solidFill>
              </a:rPr>
              <a:t>Uganda: 3 trials</a:t>
            </a:r>
          </a:p>
        </p:txBody>
      </p:sp>
    </p:spTree>
    <p:extLst>
      <p:ext uri="{BB962C8B-B14F-4D97-AF65-F5344CB8AC3E}">
        <p14:creationId xmlns:p14="http://schemas.microsoft.com/office/powerpoint/2010/main" val="38615626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Data</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347397"/>
            <a:ext cx="9065623" cy="4791892"/>
          </a:xfrm>
          <a:prstGeom prst="rect">
            <a:avLst/>
          </a:prstGeom>
        </p:spPr>
        <p:txBody>
          <a:bodyPr wrap="square" rtlCol="0">
            <a:noAutofit/>
          </a:bodyPr>
          <a:lstStyle/>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The outcomes of interest include past-year experience of violence (emotional, physical, sexual IPV; economic IPV; or any IPV) as reported by women; and perpetration of IPV (physical or sexual) reported by men.</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We extract and code a range of information about the study design, statistical methods, and intervention design (including target population, mode of delivery, thematic material included, and duration).</a:t>
            </a:r>
          </a:p>
          <a:p>
            <a:pPr marL="342900" marR="0" indent="-342900">
              <a:spcBef>
                <a:spcPts val="0"/>
              </a:spcBef>
              <a:spcAft>
                <a:spcPts val="0"/>
              </a:spcAft>
              <a:buFont typeface="Arial" panose="020B0604020202020204" pitchFamily="34" charset="0"/>
              <a:buChar char="•"/>
            </a:pPr>
            <a:r>
              <a:rPr lang="en-US" sz="2400" dirty="0">
                <a:ea typeface="Cambria" panose="02040503050406030204" pitchFamily="18" charset="0"/>
              </a:rPr>
              <a:t>We also assess risk-of-bias using the Cochrane risk of bias tool.</a:t>
            </a:r>
          </a:p>
        </p:txBody>
      </p:sp>
    </p:spTree>
    <p:extLst>
      <p:ext uri="{BB962C8B-B14F-4D97-AF65-F5344CB8AC3E}">
        <p14:creationId xmlns:p14="http://schemas.microsoft.com/office/powerpoint/2010/main" val="2349345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B71EBD-7A01-2B49-BB17-FC778A67CD9E}"/>
              </a:ext>
            </a:extLst>
          </p:cNvPr>
          <p:cNvSpPr txBox="1"/>
          <p:nvPr/>
        </p:nvSpPr>
        <p:spPr>
          <a:xfrm>
            <a:off x="2324099" y="330926"/>
            <a:ext cx="9065623" cy="1358537"/>
          </a:xfrm>
          <a:prstGeom prst="rect">
            <a:avLst/>
          </a:prstGeom>
        </p:spPr>
        <p:txBody>
          <a:bodyPr wrap="square" rtlCol="0">
            <a:noAutofit/>
          </a:bodyPr>
          <a:lstStyle/>
          <a:p>
            <a:r>
              <a:rPr lang="en-US" sz="3600" b="1" dirty="0">
                <a:solidFill>
                  <a:srgbClr val="62BB46"/>
                </a:solidFill>
              </a:rPr>
              <a:t>Intervention coding</a:t>
            </a:r>
          </a:p>
        </p:txBody>
      </p:sp>
      <p:sp>
        <p:nvSpPr>
          <p:cNvPr id="4" name="TextBox 3">
            <a:extLst>
              <a:ext uri="{FF2B5EF4-FFF2-40B4-BE49-F238E27FC236}">
                <a16:creationId xmlns:a16="http://schemas.microsoft.com/office/drawing/2014/main" id="{3029D2D6-44E3-9944-8FD9-B7AF54BC6BAB}"/>
              </a:ext>
            </a:extLst>
          </p:cNvPr>
          <p:cNvSpPr txBox="1"/>
          <p:nvPr/>
        </p:nvSpPr>
        <p:spPr>
          <a:xfrm>
            <a:off x="2324099" y="1347397"/>
            <a:ext cx="9065623" cy="4791892"/>
          </a:xfrm>
          <a:prstGeom prst="rect">
            <a:avLst/>
          </a:prstGeom>
        </p:spPr>
        <p:txBody>
          <a:bodyPr wrap="square" rtlCol="0">
            <a:noAutofit/>
          </a:bodyPr>
          <a:lstStyle/>
          <a:p>
            <a:pPr marR="0">
              <a:spcBef>
                <a:spcPts val="0"/>
              </a:spcBef>
              <a:spcAft>
                <a:spcPts val="0"/>
              </a:spcAft>
            </a:pPr>
            <a:endParaRPr lang="en-US" sz="2400" dirty="0">
              <a:ea typeface="Cambria" panose="02040503050406030204" pitchFamily="18" charset="0"/>
            </a:endParaRPr>
          </a:p>
        </p:txBody>
      </p:sp>
      <p:graphicFrame>
        <p:nvGraphicFramePr>
          <p:cNvPr id="3" name="Table 4">
            <a:extLst>
              <a:ext uri="{FF2B5EF4-FFF2-40B4-BE49-F238E27FC236}">
                <a16:creationId xmlns:a16="http://schemas.microsoft.com/office/drawing/2014/main" id="{C2AD97C5-54E9-B727-D292-36057C422B15}"/>
              </a:ext>
            </a:extLst>
          </p:cNvPr>
          <p:cNvGraphicFramePr>
            <a:graphicFrameLocks noGrp="1"/>
          </p:cNvGraphicFramePr>
          <p:nvPr>
            <p:extLst>
              <p:ext uri="{D42A27DB-BD31-4B8C-83A1-F6EECF244321}">
                <p14:modId xmlns:p14="http://schemas.microsoft.com/office/powerpoint/2010/main" val="2736386304"/>
              </p:ext>
            </p:extLst>
          </p:nvPr>
        </p:nvGraphicFramePr>
        <p:xfrm>
          <a:off x="2444019" y="1163709"/>
          <a:ext cx="8536275" cy="5234481"/>
        </p:xfrm>
        <a:graphic>
          <a:graphicData uri="http://schemas.openxmlformats.org/drawingml/2006/table">
            <a:tbl>
              <a:tblPr firstRow="1" bandRow="1">
                <a:tableStyleId>{F5AB1C69-6EDB-4FF4-983F-18BD219EF322}</a:tableStyleId>
              </a:tblPr>
              <a:tblGrid>
                <a:gridCol w="3409640">
                  <a:extLst>
                    <a:ext uri="{9D8B030D-6E8A-4147-A177-3AD203B41FA5}">
                      <a16:colId xmlns:a16="http://schemas.microsoft.com/office/drawing/2014/main" val="1195621661"/>
                    </a:ext>
                  </a:extLst>
                </a:gridCol>
                <a:gridCol w="1726066">
                  <a:extLst>
                    <a:ext uri="{9D8B030D-6E8A-4147-A177-3AD203B41FA5}">
                      <a16:colId xmlns:a16="http://schemas.microsoft.com/office/drawing/2014/main" val="744035115"/>
                    </a:ext>
                  </a:extLst>
                </a:gridCol>
                <a:gridCol w="1699186">
                  <a:extLst>
                    <a:ext uri="{9D8B030D-6E8A-4147-A177-3AD203B41FA5}">
                      <a16:colId xmlns:a16="http://schemas.microsoft.com/office/drawing/2014/main" val="3899190060"/>
                    </a:ext>
                  </a:extLst>
                </a:gridCol>
                <a:gridCol w="1701383">
                  <a:extLst>
                    <a:ext uri="{9D8B030D-6E8A-4147-A177-3AD203B41FA5}">
                      <a16:colId xmlns:a16="http://schemas.microsoft.com/office/drawing/2014/main" val="3746086844"/>
                    </a:ext>
                  </a:extLst>
                </a:gridCol>
              </a:tblGrid>
              <a:tr h="647547">
                <a:tc>
                  <a:txBody>
                    <a:bodyPr/>
                    <a:lstStyle/>
                    <a:p>
                      <a:r>
                        <a:rPr lang="en-US" dirty="0"/>
                        <a:t>Intervention type</a:t>
                      </a:r>
                    </a:p>
                  </a:txBody>
                  <a:tcPr/>
                </a:tc>
                <a:tc>
                  <a:txBody>
                    <a:bodyPr/>
                    <a:lstStyle/>
                    <a:p>
                      <a:r>
                        <a:rPr lang="en-US" dirty="0"/>
                        <a:t>Target population</a:t>
                      </a:r>
                    </a:p>
                  </a:txBody>
                  <a:tcPr/>
                </a:tc>
                <a:tc>
                  <a:txBody>
                    <a:bodyPr/>
                    <a:lstStyle/>
                    <a:p>
                      <a:r>
                        <a:rPr lang="en-US" dirty="0"/>
                        <a:t>Additional themes</a:t>
                      </a:r>
                    </a:p>
                  </a:txBody>
                  <a:tcPr/>
                </a:tc>
                <a:tc>
                  <a:txBody>
                    <a:bodyPr/>
                    <a:lstStyle/>
                    <a:p>
                      <a:r>
                        <a:rPr lang="en-US" dirty="0"/>
                        <a:t>Duration</a:t>
                      </a:r>
                    </a:p>
                  </a:txBody>
                  <a:tcPr/>
                </a:tc>
                <a:extLst>
                  <a:ext uri="{0D108BD9-81ED-4DB2-BD59-A6C34878D82A}">
                    <a16:rowId xmlns:a16="http://schemas.microsoft.com/office/drawing/2014/main" val="1738726726"/>
                  </a:ext>
                </a:extLst>
              </a:tr>
              <a:tr h="647547">
                <a:tc>
                  <a:txBody>
                    <a:bodyPr/>
                    <a:lstStyle/>
                    <a:p>
                      <a:r>
                        <a:rPr lang="en-US" dirty="0"/>
                        <a:t>Community mobilization (5 trials)</a:t>
                      </a:r>
                    </a:p>
                  </a:txBody>
                  <a:tcPr/>
                </a:tc>
                <a:tc>
                  <a:txBody>
                    <a:bodyPr/>
                    <a:lstStyle/>
                    <a:p>
                      <a:r>
                        <a:rPr lang="en-US" dirty="0"/>
                        <a:t>Cohabiting couples</a:t>
                      </a:r>
                    </a:p>
                    <a:p>
                      <a:r>
                        <a:rPr lang="en-US" dirty="0"/>
                        <a:t>(7 trials)</a:t>
                      </a:r>
                    </a:p>
                  </a:txBody>
                  <a:tcPr/>
                </a:tc>
                <a:tc>
                  <a:txBody>
                    <a:bodyPr/>
                    <a:lstStyle/>
                    <a:p>
                      <a:r>
                        <a:rPr lang="en-US" dirty="0"/>
                        <a:t>Sexual and reproductive health</a:t>
                      </a:r>
                    </a:p>
                    <a:p>
                      <a:r>
                        <a:rPr lang="en-US" dirty="0"/>
                        <a:t>(15 trials)</a:t>
                      </a:r>
                    </a:p>
                  </a:txBody>
                  <a:tcPr/>
                </a:tc>
                <a:tc>
                  <a:txBody>
                    <a:bodyPr/>
                    <a:lstStyle/>
                    <a:p>
                      <a:r>
                        <a:rPr lang="en-US" dirty="0"/>
                        <a:t>Number of contact hours</a:t>
                      </a:r>
                    </a:p>
                    <a:p>
                      <a:r>
                        <a:rPr lang="en-US" dirty="0"/>
                        <a:t>(median 36)</a:t>
                      </a:r>
                    </a:p>
                  </a:txBody>
                  <a:tcPr/>
                </a:tc>
                <a:extLst>
                  <a:ext uri="{0D108BD9-81ED-4DB2-BD59-A6C34878D82A}">
                    <a16:rowId xmlns:a16="http://schemas.microsoft.com/office/drawing/2014/main" val="3057399799"/>
                  </a:ext>
                </a:extLst>
              </a:tr>
              <a:tr h="647547">
                <a:tc>
                  <a:txBody>
                    <a:bodyPr/>
                    <a:lstStyle/>
                    <a:p>
                      <a:r>
                        <a:rPr lang="en-US" dirty="0"/>
                        <a:t>Women’s group-level intervention</a:t>
                      </a:r>
                    </a:p>
                    <a:p>
                      <a:r>
                        <a:rPr lang="en-US" dirty="0"/>
                        <a:t>(6 trials)</a:t>
                      </a:r>
                    </a:p>
                  </a:txBody>
                  <a:tcPr/>
                </a:tc>
                <a:tc>
                  <a:txBody>
                    <a:bodyPr/>
                    <a:lstStyle/>
                    <a:p>
                      <a:r>
                        <a:rPr lang="en-US" dirty="0"/>
                        <a:t>Youth</a:t>
                      </a:r>
                    </a:p>
                    <a:p>
                      <a:r>
                        <a:rPr lang="en-US" dirty="0"/>
                        <a:t>(5 trials)</a:t>
                      </a:r>
                    </a:p>
                  </a:txBody>
                  <a:tcPr/>
                </a:tc>
                <a:tc>
                  <a:txBody>
                    <a:bodyPr/>
                    <a:lstStyle/>
                    <a:p>
                      <a:r>
                        <a:rPr lang="en-US" dirty="0"/>
                        <a:t>Substance use</a:t>
                      </a:r>
                    </a:p>
                    <a:p>
                      <a:r>
                        <a:rPr lang="en-US" dirty="0"/>
                        <a:t>(7 trials)</a:t>
                      </a:r>
                    </a:p>
                  </a:txBody>
                  <a:tcPr/>
                </a:tc>
                <a:tc>
                  <a:txBody>
                    <a:bodyPr/>
                    <a:lstStyle/>
                    <a:p>
                      <a:r>
                        <a:rPr lang="en-US" dirty="0"/>
                        <a:t>Total duration of programming</a:t>
                      </a:r>
                    </a:p>
                    <a:p>
                      <a:r>
                        <a:rPr lang="en-US" dirty="0"/>
                        <a:t>(median 0.77 years)</a:t>
                      </a:r>
                    </a:p>
                  </a:txBody>
                  <a:tcPr/>
                </a:tc>
                <a:extLst>
                  <a:ext uri="{0D108BD9-81ED-4DB2-BD59-A6C34878D82A}">
                    <a16:rowId xmlns:a16="http://schemas.microsoft.com/office/drawing/2014/main" val="462045897"/>
                  </a:ext>
                </a:extLst>
              </a:tr>
              <a:tr h="647547">
                <a:tc>
                  <a:txBody>
                    <a:bodyPr/>
                    <a:lstStyle/>
                    <a:p>
                      <a:r>
                        <a:rPr lang="en-US" dirty="0"/>
                        <a:t>Men’s group-level intervention</a:t>
                      </a:r>
                    </a:p>
                    <a:p>
                      <a:r>
                        <a:rPr lang="en-US" dirty="0"/>
                        <a:t>(5 trials)</a:t>
                      </a:r>
                    </a:p>
                  </a:txBody>
                  <a:tcPr/>
                </a:tc>
                <a:tc>
                  <a:txBody>
                    <a:bodyPr/>
                    <a:lstStyle/>
                    <a:p>
                      <a:endParaRPr lang="en-US"/>
                    </a:p>
                  </a:txBody>
                  <a:tcPr/>
                </a:tc>
                <a:tc>
                  <a:txBody>
                    <a:bodyPr/>
                    <a:lstStyle/>
                    <a:p>
                      <a:r>
                        <a:rPr lang="en-US" dirty="0"/>
                        <a:t>Economic empowerment</a:t>
                      </a:r>
                    </a:p>
                    <a:p>
                      <a:r>
                        <a:rPr lang="en-US" dirty="0"/>
                        <a:t>(4 trials)</a:t>
                      </a:r>
                    </a:p>
                  </a:txBody>
                  <a:tcPr/>
                </a:tc>
                <a:tc>
                  <a:txBody>
                    <a:bodyPr/>
                    <a:lstStyle/>
                    <a:p>
                      <a:endParaRPr lang="en-US"/>
                    </a:p>
                  </a:txBody>
                  <a:tcPr/>
                </a:tc>
                <a:extLst>
                  <a:ext uri="{0D108BD9-81ED-4DB2-BD59-A6C34878D82A}">
                    <a16:rowId xmlns:a16="http://schemas.microsoft.com/office/drawing/2014/main" val="1376689755"/>
                  </a:ext>
                </a:extLst>
              </a:tr>
              <a:tr h="647547">
                <a:tc>
                  <a:txBody>
                    <a:bodyPr/>
                    <a:lstStyle/>
                    <a:p>
                      <a:r>
                        <a:rPr lang="en-US" dirty="0"/>
                        <a:t>Couples’ group-level intervention</a:t>
                      </a:r>
                    </a:p>
                    <a:p>
                      <a:r>
                        <a:rPr lang="en-US" dirty="0"/>
                        <a:t>(4 trials)</a:t>
                      </a:r>
                    </a:p>
                  </a:txBody>
                  <a:tcPr/>
                </a:tc>
                <a:tc>
                  <a:txBody>
                    <a:bodyPr/>
                    <a:lstStyle/>
                    <a:p>
                      <a:endParaRPr lang="en-US"/>
                    </a:p>
                  </a:txBody>
                  <a:tcPr/>
                </a:tc>
                <a:tc>
                  <a:txBody>
                    <a:bodyPr/>
                    <a:lstStyle/>
                    <a:p>
                      <a:r>
                        <a:rPr lang="en-US" dirty="0"/>
                        <a:t>Parenting</a:t>
                      </a:r>
                    </a:p>
                    <a:p>
                      <a:r>
                        <a:rPr lang="en-US" dirty="0"/>
                        <a:t>(3 trials)</a:t>
                      </a:r>
                    </a:p>
                  </a:txBody>
                  <a:tcPr/>
                </a:tc>
                <a:tc>
                  <a:txBody>
                    <a:bodyPr/>
                    <a:lstStyle/>
                    <a:p>
                      <a:endParaRPr lang="en-US" dirty="0"/>
                    </a:p>
                  </a:txBody>
                  <a:tcPr/>
                </a:tc>
                <a:extLst>
                  <a:ext uri="{0D108BD9-81ED-4DB2-BD59-A6C34878D82A}">
                    <a16:rowId xmlns:a16="http://schemas.microsoft.com/office/drawing/2014/main" val="1136820894"/>
                  </a:ext>
                </a:extLst>
              </a:tr>
              <a:tr h="647547">
                <a:tc>
                  <a:txBody>
                    <a:bodyPr/>
                    <a:lstStyle/>
                    <a:p>
                      <a:r>
                        <a:rPr lang="en-US" dirty="0"/>
                        <a:t>Joint intervention</a:t>
                      </a:r>
                    </a:p>
                    <a:p>
                      <a:r>
                        <a:rPr lang="en-US" dirty="0"/>
                        <a:t>(12 trials)</a:t>
                      </a:r>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2724609726"/>
                  </a:ext>
                </a:extLst>
              </a:tr>
            </a:tbl>
          </a:graphicData>
        </a:graphic>
      </p:graphicFrame>
    </p:spTree>
    <p:extLst>
      <p:ext uri="{BB962C8B-B14F-4D97-AF65-F5344CB8AC3E}">
        <p14:creationId xmlns:p14="http://schemas.microsoft.com/office/powerpoint/2010/main" val="26480303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61761</TotalTime>
  <Words>1417</Words>
  <Application>Microsoft Office PowerPoint</Application>
  <PresentationFormat>Widescreen</PresentationFormat>
  <Paragraphs>173</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IFPRI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Gelli, Aulo (IFPRI)</dc:creator>
  <cp:lastModifiedBy>Leight, Jessica (IFPRI)</cp:lastModifiedBy>
  <cp:revision>561</cp:revision>
  <dcterms:created xsi:type="dcterms:W3CDTF">2016-09-16T10:38:57Z</dcterms:created>
  <dcterms:modified xsi:type="dcterms:W3CDTF">2023-09-01T18:57:58Z</dcterms:modified>
</cp:coreProperties>
</file>