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9"/>
  </p:notesMasterIdLst>
  <p:handoutMasterIdLst>
    <p:handoutMasterId r:id="rId30"/>
  </p:handoutMasterIdLst>
  <p:sldIdLst>
    <p:sldId id="256" r:id="rId2"/>
    <p:sldId id="656" r:id="rId3"/>
    <p:sldId id="662" r:id="rId4"/>
    <p:sldId id="647" r:id="rId5"/>
    <p:sldId id="646" r:id="rId6"/>
    <p:sldId id="643" r:id="rId7"/>
    <p:sldId id="645" r:id="rId8"/>
    <p:sldId id="648" r:id="rId9"/>
    <p:sldId id="652" r:id="rId10"/>
    <p:sldId id="649" r:id="rId11"/>
    <p:sldId id="650" r:id="rId12"/>
    <p:sldId id="654" r:id="rId13"/>
    <p:sldId id="655" r:id="rId14"/>
    <p:sldId id="663" r:id="rId15"/>
    <p:sldId id="657" r:id="rId16"/>
    <p:sldId id="672" r:id="rId17"/>
    <p:sldId id="664" r:id="rId18"/>
    <p:sldId id="665" r:id="rId19"/>
    <p:sldId id="660" r:id="rId20"/>
    <p:sldId id="658" r:id="rId21"/>
    <p:sldId id="661" r:id="rId22"/>
    <p:sldId id="659" r:id="rId23"/>
    <p:sldId id="666" r:id="rId24"/>
    <p:sldId id="667" r:id="rId25"/>
    <p:sldId id="669" r:id="rId26"/>
    <p:sldId id="670" r:id="rId27"/>
    <p:sldId id="67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eight, Jessica (IFPRI)" initials="LJ(" lastIdx="10" clrIdx="6">
    <p:extLst>
      <p:ext uri="{19B8F6BF-5375-455C-9EA6-DF929625EA0E}">
        <p15:presenceInfo xmlns:p15="http://schemas.microsoft.com/office/powerpoint/2012/main" userId="Leight, Jessica (IFPRI)" providerId="None"/>
      </p:ext>
    </p:extLst>
  </p:cmAuthor>
  <p:cmAuthor id="1" name="Hidrobo, Melissa (IFPRI-Dakar)" initials="HM(" lastIdx="4" clrIdx="0">
    <p:extLst>
      <p:ext uri="{19B8F6BF-5375-455C-9EA6-DF929625EA0E}">
        <p15:presenceInfo xmlns:p15="http://schemas.microsoft.com/office/powerpoint/2012/main" userId="Hidrobo, Melissa (IFPRI-Dakar)" providerId="None"/>
      </p:ext>
    </p:extLst>
  </p:cmAuthor>
  <p:cmAuthor id="8" name="Awonon, Josue (IFPRI)" initials="AJ(" lastIdx="4" clrIdx="7">
    <p:extLst>
      <p:ext uri="{19B8F6BF-5375-455C-9EA6-DF929625EA0E}">
        <p15:presenceInfo xmlns:p15="http://schemas.microsoft.com/office/powerpoint/2012/main" userId="S::J.AWONON@cgiar.org::73c5c165-3558-4949-88c1-fe8513012833" providerId="AD"/>
      </p:ext>
    </p:extLst>
  </p:cmAuthor>
  <p:cmAuthor id="2" name="Martinez, Elena (A4NH-IFPRI)" initials="ME(" lastIdx="5" clrIdx="1">
    <p:extLst>
      <p:ext uri="{19B8F6BF-5375-455C-9EA6-DF929625EA0E}">
        <p15:presenceInfo xmlns:p15="http://schemas.microsoft.com/office/powerpoint/2012/main" userId="S-1-5-21-1606980848-162531612-839522115-58426" providerId="AD"/>
      </p:ext>
    </p:extLst>
  </p:cmAuthor>
  <p:cmAuthor id="3" name="Diop, Loty (IFPRI-Dakar)" initials="DL(" lastIdx="6" clrIdx="2">
    <p:extLst>
      <p:ext uri="{19B8F6BF-5375-455C-9EA6-DF929625EA0E}">
        <p15:presenceInfo xmlns:p15="http://schemas.microsoft.com/office/powerpoint/2012/main" userId="S::L.DIOP@cgiar.org::225efcef-2999-4f90-9142-b8705ddef528" providerId="AD"/>
      </p:ext>
    </p:extLst>
  </p:cmAuthor>
  <p:cmAuthor id="4" name="Becquey, Elodie (IFPRI-Dakar)" initials="BE(" lastIdx="2" clrIdx="3">
    <p:extLst>
      <p:ext uri="{19B8F6BF-5375-455C-9EA6-DF929625EA0E}">
        <p15:presenceInfo xmlns:p15="http://schemas.microsoft.com/office/powerpoint/2012/main" userId="Becquey, Elodie (IFPRI-Dakar)" providerId="None"/>
      </p:ext>
    </p:extLst>
  </p:cmAuthor>
  <p:cmAuthor id="5" name="Becquey, Elodie (IFPRI-Dakar)" initials="BE( [2]" lastIdx="17" clrIdx="4">
    <p:extLst>
      <p:ext uri="{19B8F6BF-5375-455C-9EA6-DF929625EA0E}">
        <p15:presenceInfo xmlns:p15="http://schemas.microsoft.com/office/powerpoint/2012/main" userId="S::E.Becquey@cgiar.org::00bfbbee-3e26-4fd8-a1b3-87cac69e8e56" providerId="AD"/>
      </p:ext>
    </p:extLst>
  </p:cmAuthor>
  <p:cmAuthor id="6" name="Heckert, Jessica (IFPRI)" initials="HJ(" lastIdx="19" clrIdx="5">
    <p:extLst>
      <p:ext uri="{19B8F6BF-5375-455C-9EA6-DF929625EA0E}">
        <p15:presenceInfo xmlns:p15="http://schemas.microsoft.com/office/powerpoint/2012/main" userId="S::J.Heckert@cgiar.org::13eb1a23-82bd-4266-a5bb-1af1b996ae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3767" autoAdjust="0"/>
  </p:normalViewPr>
  <p:slideViewPr>
    <p:cSldViewPr snapToGrid="0">
      <p:cViewPr>
        <p:scale>
          <a:sx n="62" d="100"/>
          <a:sy n="62" d="100"/>
        </p:scale>
        <p:origin x="825" y="69"/>
      </p:cViewPr>
      <p:guideLst>
        <p:guide orient="horz" pos="2160"/>
        <p:guide pos="3840"/>
      </p:guideLst>
    </p:cSldViewPr>
  </p:slideViewPr>
  <p:notesTextViewPr>
    <p:cViewPr>
      <p:scale>
        <a:sx n="3" d="2"/>
        <a:sy n="3" d="2"/>
      </p:scale>
      <p:origin x="0" y="0"/>
    </p:cViewPr>
  </p:notesTextViewPr>
  <p:sorterViewPr>
    <p:cViewPr>
      <p:scale>
        <a:sx n="80" d="100"/>
        <a:sy n="80" d="100"/>
      </p:scale>
      <p:origin x="0" y="-21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663D23-758C-41B8-B1DC-3F6A65A4168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A32210C-2983-406B-9344-036AC2A618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AE706A-04B2-40D2-B51C-426F0E42B71F}" type="datetimeFigureOut">
              <a:rPr lang="en-US" smtClean="0"/>
              <a:t>3/26/2024</a:t>
            </a:fld>
            <a:endParaRPr lang="en-US"/>
          </a:p>
        </p:txBody>
      </p:sp>
      <p:sp>
        <p:nvSpPr>
          <p:cNvPr id="4" name="Footer Placeholder 3">
            <a:extLst>
              <a:ext uri="{FF2B5EF4-FFF2-40B4-BE49-F238E27FC236}">
                <a16:creationId xmlns:a16="http://schemas.microsoft.com/office/drawing/2014/main" id="{E3CC3D9A-B58A-4D51-B8B7-AEC0C32973E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74CF6E-336D-429F-90F1-6AC56BAFA0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F4A3EF-D3EB-420E-B840-9A2097DEA590}" type="slidenum">
              <a:rPr lang="en-US" smtClean="0"/>
              <a:t>‹#›</a:t>
            </a:fld>
            <a:endParaRPr lang="en-US"/>
          </a:p>
        </p:txBody>
      </p:sp>
    </p:spTree>
    <p:extLst>
      <p:ext uri="{BB962C8B-B14F-4D97-AF65-F5344CB8AC3E}">
        <p14:creationId xmlns:p14="http://schemas.microsoft.com/office/powerpoint/2010/main" val="38974711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061D35-BF6A-4794-9EF8-664AD3180DDE}" type="datetimeFigureOut">
              <a:rPr lang="en-US" smtClean="0"/>
              <a:t>3/26/2024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6D6BA-8171-4B62-A6B7-80F9C9F1855A}" type="slidenum">
              <a:rPr lang="en-US" smtClean="0"/>
              <a:t>‹#›</a:t>
            </a:fld>
            <a:endParaRPr lang="en-US" dirty="0"/>
          </a:p>
        </p:txBody>
      </p:sp>
    </p:spTree>
    <p:extLst>
      <p:ext uri="{BB962C8B-B14F-4D97-AF65-F5344CB8AC3E}">
        <p14:creationId xmlns:p14="http://schemas.microsoft.com/office/powerpoint/2010/main" val="396084668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95BBA3-08CC-4825-AE60-9725CE5718E1}" type="datetime1">
              <a:rPr lang="en-US" smtClean="0"/>
              <a:t>3/26/2024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43587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9DDEE0-27CA-4D62-AD84-186355C3F824}" type="datetime1">
              <a:rPr lang="en-US" smtClean="0"/>
              <a:t>3/26/2024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403492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A105E-469E-4880-A652-EC6DC3C85A81}" type="datetime1">
              <a:rPr lang="en-US" smtClean="0"/>
              <a:t>3/26/2024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4121873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FPRI Title Pag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E8C8E32-FB53-C847-8428-DDA9C96708B6}"/>
              </a:ext>
            </a:extLst>
          </p:cNvPr>
          <p:cNvSpPr/>
          <p:nvPr userDrawn="1"/>
        </p:nvSpPr>
        <p:spPr>
          <a:xfrm>
            <a:off x="0" y="0"/>
            <a:ext cx="1745861" cy="6858000"/>
          </a:xfrm>
          <a:prstGeom prst="rect">
            <a:avLst/>
          </a:prstGeom>
          <a:solidFill>
            <a:srgbClr val="62BB4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21397" y="990600"/>
            <a:ext cx="914403" cy="1676403"/>
          </a:xfrm>
          <a:prstGeom prst="rect">
            <a:avLst/>
          </a:prstGeom>
          <a:noFill/>
        </p:spPr>
      </p:pic>
      <p:sp>
        <p:nvSpPr>
          <p:cNvPr id="2" name="TextBox 1">
            <a:extLst>
              <a:ext uri="{FF2B5EF4-FFF2-40B4-BE49-F238E27FC236}">
                <a16:creationId xmlns:a16="http://schemas.microsoft.com/office/drawing/2014/main" id="{01BCF8A2-83B5-D242-8DE9-5BF0DBC72068}"/>
              </a:ext>
            </a:extLst>
          </p:cNvPr>
          <p:cNvSpPr txBox="1"/>
          <p:nvPr userDrawn="1"/>
        </p:nvSpPr>
        <p:spPr>
          <a:xfrm>
            <a:off x="2610196" y="1130531"/>
            <a:ext cx="7680960" cy="1296785"/>
          </a:xfrm>
          <a:prstGeom prst="rect">
            <a:avLst/>
          </a:prstGeom>
        </p:spPr>
        <p:txBody>
          <a:bodyPr wrap="square" rtlCol="0">
            <a:noAutofit/>
          </a:bodyPr>
          <a:lstStyle/>
          <a:p>
            <a:pPr algn="r"/>
            <a:endParaRPr lang="en-US" sz="4400" dirty="0">
              <a:solidFill>
                <a:srgbClr val="62BB46"/>
              </a:solidFill>
            </a:endParaRPr>
          </a:p>
        </p:txBody>
      </p:sp>
    </p:spTree>
    <p:extLst>
      <p:ext uri="{BB962C8B-B14F-4D97-AF65-F5344CB8AC3E}">
        <p14:creationId xmlns:p14="http://schemas.microsoft.com/office/powerpoint/2010/main" val="346786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marL="685800" indent="-228600">
              <a:buFont typeface="Calibri" panose="020F0502020204030204" pitchFamily="34" charset="0"/>
              <a:buChar cha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tx2"/>
                </a:solidFill>
              </a:defRPr>
            </a:lvl1pPr>
          </a:lstStyle>
          <a:p>
            <a:fld id="{1A0490D1-0C75-40FF-9345-D50BC0EADCC5}" type="datetime1">
              <a:rPr lang="en-US" smtClean="0"/>
              <a:t>3/26/2024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4038600" y="6356350"/>
            <a:ext cx="2743200" cy="365125"/>
          </a:xfrm>
        </p:spPr>
        <p:txBody>
          <a:bodyPr/>
          <a:lstStyle>
            <a:lvl1pPr>
              <a:defRPr>
                <a:solidFill>
                  <a:schemeClr val="tx2"/>
                </a:solidFill>
              </a:defRPr>
            </a:lvl1pPr>
          </a:lstStyle>
          <a:p>
            <a:fld id="{274EF0B2-EEC8-4A71-9B11-40CACBC2FE02}"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98178" y="5843752"/>
            <a:ext cx="1993821" cy="1014248"/>
          </a:xfrm>
          <a:prstGeom prst="rect">
            <a:avLst/>
          </a:prstGeom>
        </p:spPr>
      </p:pic>
    </p:spTree>
    <p:extLst>
      <p:ext uri="{BB962C8B-B14F-4D97-AF65-F5344CB8AC3E}">
        <p14:creationId xmlns:p14="http://schemas.microsoft.com/office/powerpoint/2010/main" val="326138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99A4F4-9F32-4EEA-89E1-4CB1AD0C0B4A}" type="datetime1">
              <a:rPr lang="en-US" smtClean="0"/>
              <a:t>3/26/2024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3655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491894-4BDB-4640-AA56-1E7ED712F391}" type="datetime1">
              <a:rPr lang="en-US" smtClean="0"/>
              <a:t>3/26/2024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419634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14578A-7B68-4239-A12E-C0BA48CC8F08}" type="datetime1">
              <a:rPr lang="en-US" smtClean="0"/>
              <a:t>3/26/2024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5168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CF8AC7-4417-4389-B45E-41783DD397D6}" type="datetime1">
              <a:rPr lang="en-US" smtClean="0"/>
              <a:t>3/26/2024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2111452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C6D68-41D4-41EB-ABDD-ECA3F1F08862}" type="datetime1">
              <a:rPr lang="en-US" smtClean="0"/>
              <a:t>3/26/2024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362115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B36D73-67BB-475D-882B-281EF4108DDA}" type="datetime1">
              <a:rPr lang="en-US" smtClean="0"/>
              <a:t>3/26/2024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241958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D8CA99-1B88-44F4-96C0-4FD488383119}" type="datetime1">
              <a:rPr lang="en-US" smtClean="0"/>
              <a:t>3/26/2024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357170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BD2CF-C46B-4E76-AF90-210D404E7B9E}" type="datetime1">
              <a:rPr lang="en-US" smtClean="0"/>
              <a:t>3/26/2024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EF0B2-EEC8-4A71-9B11-40CACBC2FE02}" type="slidenum">
              <a:rPr lang="en-US" smtClean="0"/>
              <a:t>‹#›</a:t>
            </a:fld>
            <a:endParaRPr lang="en-US" dirty="0"/>
          </a:p>
        </p:txBody>
      </p:sp>
    </p:spTree>
    <p:extLst>
      <p:ext uri="{BB962C8B-B14F-4D97-AF65-F5344CB8AC3E}">
        <p14:creationId xmlns:p14="http://schemas.microsoft.com/office/powerpoint/2010/main" val="4081116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62AA59-2BA6-4119-93E1-C63F8A981C7C}"/>
              </a:ext>
            </a:extLst>
          </p:cNvPr>
          <p:cNvSpPr txBox="1"/>
          <p:nvPr/>
        </p:nvSpPr>
        <p:spPr>
          <a:xfrm>
            <a:off x="2378126" y="820593"/>
            <a:ext cx="8391525" cy="3416320"/>
          </a:xfrm>
          <a:prstGeom prst="rect">
            <a:avLst/>
          </a:prstGeom>
          <a:noFill/>
        </p:spPr>
        <p:txBody>
          <a:bodyPr wrap="square" rtlCol="0">
            <a:spAutoFit/>
          </a:bodyPr>
          <a:lstStyle/>
          <a:p>
            <a:pPr marL="0" marR="0">
              <a:spcBef>
                <a:spcPts val="0"/>
              </a:spcBef>
              <a:spcAft>
                <a:spcPts val="0"/>
              </a:spcAft>
            </a:pPr>
            <a:r>
              <a:rPr lang="en-GB" sz="3200" b="1" dirty="0">
                <a:effectLst/>
                <a:ea typeface="Times New Roman" panose="02020603050405020304" pitchFamily="18" charset="0"/>
              </a:rPr>
              <a:t>Harnessing gender-transformative interventions for preventing intimate partner violence in low- and middle-income countries</a:t>
            </a:r>
            <a:endParaRPr lang="en-US" sz="2800" b="1" dirty="0"/>
          </a:p>
          <a:p>
            <a:endParaRPr lang="en-US" sz="2800" dirty="0"/>
          </a:p>
          <a:p>
            <a:r>
              <a:rPr lang="en-US" sz="2800" dirty="0"/>
              <a:t>Jessica Leight, IFPRI</a:t>
            </a:r>
          </a:p>
          <a:p>
            <a:endParaRPr lang="en-US" sz="2800" dirty="0"/>
          </a:p>
          <a:p>
            <a:endParaRPr lang="en-US" sz="3600" b="1" dirty="0"/>
          </a:p>
        </p:txBody>
      </p:sp>
    </p:spTree>
    <p:extLst>
      <p:ext uri="{BB962C8B-B14F-4D97-AF65-F5344CB8AC3E}">
        <p14:creationId xmlns:p14="http://schemas.microsoft.com/office/powerpoint/2010/main" val="3079143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Primary outcomes: IPV</a:t>
            </a:r>
            <a:endParaRPr lang="en-US" sz="3600" b="1" dirty="0">
              <a:solidFill>
                <a:srgbClr val="62BB46"/>
              </a:solidFill>
            </a:endParaRPr>
          </a:p>
        </p:txBody>
      </p:sp>
      <p:graphicFrame>
        <p:nvGraphicFramePr>
          <p:cNvPr id="3" name="Table 2">
            <a:extLst>
              <a:ext uri="{FF2B5EF4-FFF2-40B4-BE49-F238E27FC236}">
                <a16:creationId xmlns:a16="http://schemas.microsoft.com/office/drawing/2014/main" id="{66AED9AD-4742-447A-90E8-4189CC4F2FB4}"/>
              </a:ext>
            </a:extLst>
          </p:cNvPr>
          <p:cNvGraphicFramePr>
            <a:graphicFrameLocks noGrp="1"/>
          </p:cNvGraphicFramePr>
          <p:nvPr>
            <p:extLst>
              <p:ext uri="{D42A27DB-BD31-4B8C-83A1-F6EECF244321}">
                <p14:modId xmlns:p14="http://schemas.microsoft.com/office/powerpoint/2010/main" val="2391296425"/>
              </p:ext>
            </p:extLst>
          </p:nvPr>
        </p:nvGraphicFramePr>
        <p:xfrm>
          <a:off x="1978024" y="1573053"/>
          <a:ext cx="10080626" cy="5027770"/>
        </p:xfrm>
        <a:graphic>
          <a:graphicData uri="http://schemas.openxmlformats.org/drawingml/2006/table">
            <a:tbl>
              <a:tblPr firstRow="1" firstCol="1" bandRow="1">
                <a:tableStyleId>{5C22544A-7EE6-4342-B048-85BDC9FD1C3A}</a:tableStyleId>
              </a:tblPr>
              <a:tblGrid>
                <a:gridCol w="1155701">
                  <a:extLst>
                    <a:ext uri="{9D8B030D-6E8A-4147-A177-3AD203B41FA5}">
                      <a16:colId xmlns:a16="http://schemas.microsoft.com/office/drawing/2014/main" val="1109416915"/>
                    </a:ext>
                  </a:extLst>
                </a:gridCol>
                <a:gridCol w="783817">
                  <a:extLst>
                    <a:ext uri="{9D8B030D-6E8A-4147-A177-3AD203B41FA5}">
                      <a16:colId xmlns:a16="http://schemas.microsoft.com/office/drawing/2014/main" val="1389943957"/>
                    </a:ext>
                  </a:extLst>
                </a:gridCol>
                <a:gridCol w="625651">
                  <a:extLst>
                    <a:ext uri="{9D8B030D-6E8A-4147-A177-3AD203B41FA5}">
                      <a16:colId xmlns:a16="http://schemas.microsoft.com/office/drawing/2014/main" val="1721558472"/>
                    </a:ext>
                  </a:extLst>
                </a:gridCol>
                <a:gridCol w="688217">
                  <a:extLst>
                    <a:ext uri="{9D8B030D-6E8A-4147-A177-3AD203B41FA5}">
                      <a16:colId xmlns:a16="http://schemas.microsoft.com/office/drawing/2014/main" val="3534810005"/>
                    </a:ext>
                  </a:extLst>
                </a:gridCol>
                <a:gridCol w="625651">
                  <a:extLst>
                    <a:ext uri="{9D8B030D-6E8A-4147-A177-3AD203B41FA5}">
                      <a16:colId xmlns:a16="http://schemas.microsoft.com/office/drawing/2014/main" val="1676288472"/>
                    </a:ext>
                  </a:extLst>
                </a:gridCol>
                <a:gridCol w="1071254">
                  <a:extLst>
                    <a:ext uri="{9D8B030D-6E8A-4147-A177-3AD203B41FA5}">
                      <a16:colId xmlns:a16="http://schemas.microsoft.com/office/drawing/2014/main" val="635182654"/>
                    </a:ext>
                  </a:extLst>
                </a:gridCol>
                <a:gridCol w="1063606">
                  <a:extLst>
                    <a:ext uri="{9D8B030D-6E8A-4147-A177-3AD203B41FA5}">
                      <a16:colId xmlns:a16="http://schemas.microsoft.com/office/drawing/2014/main" val="644328585"/>
                    </a:ext>
                  </a:extLst>
                </a:gridCol>
                <a:gridCol w="1001041">
                  <a:extLst>
                    <a:ext uri="{9D8B030D-6E8A-4147-A177-3AD203B41FA5}">
                      <a16:colId xmlns:a16="http://schemas.microsoft.com/office/drawing/2014/main" val="3213261813"/>
                    </a:ext>
                  </a:extLst>
                </a:gridCol>
                <a:gridCol w="1001041">
                  <a:extLst>
                    <a:ext uri="{9D8B030D-6E8A-4147-A177-3AD203B41FA5}">
                      <a16:colId xmlns:a16="http://schemas.microsoft.com/office/drawing/2014/main" val="1708348796"/>
                    </a:ext>
                  </a:extLst>
                </a:gridCol>
                <a:gridCol w="1063606">
                  <a:extLst>
                    <a:ext uri="{9D8B030D-6E8A-4147-A177-3AD203B41FA5}">
                      <a16:colId xmlns:a16="http://schemas.microsoft.com/office/drawing/2014/main" val="2872570907"/>
                    </a:ext>
                  </a:extLst>
                </a:gridCol>
                <a:gridCol w="1001041">
                  <a:extLst>
                    <a:ext uri="{9D8B030D-6E8A-4147-A177-3AD203B41FA5}">
                      <a16:colId xmlns:a16="http://schemas.microsoft.com/office/drawing/2014/main" val="186277512"/>
                    </a:ext>
                  </a:extLst>
                </a:gridCol>
              </a:tblGrid>
              <a:tr h="322269">
                <a:tc>
                  <a:txBody>
                    <a:bodyPr/>
                    <a:lstStyle/>
                    <a:p>
                      <a:endParaRPr lang="en-US" sz="1200">
                        <a:effectLst/>
                        <a:latin typeface="Calibri" panose="020F0502020204030204" pitchFamily="34" charset="0"/>
                        <a:cs typeface="Times New Roman" panose="02020603050405020304" pitchFamily="18" charset="0"/>
                      </a:endParaRPr>
                    </a:p>
                  </a:txBody>
                  <a:tcPr marL="18415" marR="18415" marT="18415" marB="18415" anchor="ctr"/>
                </a:tc>
                <a:tc gridSpan="4">
                  <a:txBody>
                    <a:bodyPr/>
                    <a:lstStyle/>
                    <a:p>
                      <a:r>
                        <a:rPr lang="en-US" sz="1200">
                          <a:effectLst/>
                        </a:rPr>
                        <a:t>Summary Statistics</a:t>
                      </a:r>
                      <a:endParaRPr lang="en-US" sz="1200">
                        <a:effectLst/>
                        <a:latin typeface="Calibri" panose="020F0502020204030204" pitchFamily="34" charset="0"/>
                        <a:cs typeface="Times New Roman" panose="02020603050405020304" pitchFamily="18" charset="0"/>
                      </a:endParaRPr>
                    </a:p>
                  </a:txBody>
                  <a:tcPr marL="18415" marR="18415" marT="18415" marB="18415" anchor="ct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algn="ctr">
                        <a:spcBef>
                          <a:spcPts val="0"/>
                        </a:spcBef>
                        <a:spcAft>
                          <a:spcPts val="0"/>
                        </a:spcAft>
                      </a:pPr>
                      <a:r>
                        <a:rPr lang="en-US" sz="1200">
                          <a:effectLst/>
                        </a:rPr>
                        <a:t>Intervention Effect</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8851984"/>
                  </a:ext>
                </a:extLst>
              </a:tr>
              <a:tr h="657578">
                <a:tc>
                  <a:txBody>
                    <a:bodyPr/>
                    <a:lstStyle/>
                    <a:p>
                      <a:endParaRPr lang="en-US" sz="1200">
                        <a:effectLst/>
                        <a:latin typeface="Calibri" panose="020F0502020204030204" pitchFamily="34" charset="0"/>
                        <a:cs typeface="Times New Roman" panose="02020603050405020304" pitchFamily="18" charset="0"/>
                      </a:endParaRPr>
                    </a:p>
                  </a:txBody>
                  <a:tcPr marL="18415" marR="18415" marT="18415" marB="18415" anchor="b"/>
                </a:tc>
                <a:tc>
                  <a:txBody>
                    <a:bodyPr/>
                    <a:lstStyle/>
                    <a:p>
                      <a:r>
                        <a:rPr lang="en-US" sz="1200">
                          <a:effectLst/>
                        </a:rPr>
                        <a:t>Control Group</a:t>
                      </a:r>
                      <a:endParaRPr lang="en-US" sz="1200">
                        <a:effectLst/>
                        <a:latin typeface="Calibri" panose="020F0502020204030204" pitchFamily="34"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Couples' UBL</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Women's UBL</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 Men's </a:t>
                      </a:r>
                    </a:p>
                    <a:p>
                      <a:pPr marL="0" marR="0" algn="ctr">
                        <a:spcBef>
                          <a:spcPts val="0"/>
                        </a:spcBef>
                        <a:spcAft>
                          <a:spcPts val="0"/>
                        </a:spcAft>
                      </a:pPr>
                      <a:r>
                        <a:rPr lang="en-US" sz="1200">
                          <a:effectLst/>
                        </a:rPr>
                        <a:t>UBL</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gridSpan="2">
                  <a:txBody>
                    <a:bodyPr/>
                    <a:lstStyle/>
                    <a:p>
                      <a:pPr marL="0" marR="0" algn="ctr">
                        <a:spcBef>
                          <a:spcPts val="0"/>
                        </a:spcBef>
                        <a:spcAft>
                          <a:spcPts val="0"/>
                        </a:spcAft>
                      </a:pPr>
                      <a:r>
                        <a:rPr lang="en-US" sz="1200">
                          <a:effectLst/>
                        </a:rPr>
                        <a:t>Couples' UBL</a:t>
                      </a:r>
                      <a:br>
                        <a:rPr lang="en-US" sz="1200">
                          <a:effectLst/>
                        </a:rPr>
                      </a:b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hMerge="1">
                  <a:txBody>
                    <a:bodyPr/>
                    <a:lstStyle/>
                    <a:p>
                      <a:endParaRPr lang="en-US"/>
                    </a:p>
                  </a:txBody>
                  <a:tcPr/>
                </a:tc>
                <a:tc gridSpan="2">
                  <a:txBody>
                    <a:bodyPr/>
                    <a:lstStyle/>
                    <a:p>
                      <a:pPr marL="0" marR="0" algn="ctr">
                        <a:spcBef>
                          <a:spcPts val="0"/>
                        </a:spcBef>
                        <a:spcAft>
                          <a:spcPts val="0"/>
                        </a:spcAft>
                      </a:pPr>
                      <a:r>
                        <a:rPr lang="en-US" sz="1200">
                          <a:effectLst/>
                        </a:rPr>
                        <a:t>Women’s UBL</a:t>
                      </a:r>
                      <a:br>
                        <a:rPr lang="en-US" sz="1200">
                          <a:effectLst/>
                        </a:rPr>
                      </a:b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hMerge="1">
                  <a:txBody>
                    <a:bodyPr/>
                    <a:lstStyle/>
                    <a:p>
                      <a:endParaRPr lang="en-US"/>
                    </a:p>
                  </a:txBody>
                  <a:tcPr/>
                </a:tc>
                <a:tc gridSpan="2">
                  <a:txBody>
                    <a:bodyPr/>
                    <a:lstStyle/>
                    <a:p>
                      <a:pPr marL="0" marR="0" algn="ctr">
                        <a:spcBef>
                          <a:spcPts val="0"/>
                        </a:spcBef>
                        <a:spcAft>
                          <a:spcPts val="0"/>
                        </a:spcAft>
                      </a:pPr>
                      <a:r>
                        <a:rPr lang="en-US" sz="1200">
                          <a:effectLst/>
                        </a:rPr>
                        <a:t>Men's UBL</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hMerge="1">
                  <a:txBody>
                    <a:bodyPr/>
                    <a:lstStyle/>
                    <a:p>
                      <a:endParaRPr lang="en-US"/>
                    </a:p>
                  </a:txBody>
                  <a:tcPr/>
                </a:tc>
                <a:extLst>
                  <a:ext uri="{0D108BD9-81ED-4DB2-BD59-A6C34878D82A}">
                    <a16:rowId xmlns:a16="http://schemas.microsoft.com/office/drawing/2014/main" val="2869188718"/>
                  </a:ext>
                </a:extLst>
              </a:tr>
              <a:tr h="299915">
                <a:tc>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spcBef>
                          <a:spcPts val="0"/>
                        </a:spcBef>
                        <a:spcAft>
                          <a:spcPts val="0"/>
                        </a:spcAft>
                      </a:pPr>
                      <a:r>
                        <a:rPr lang="en-US" sz="1200">
                          <a:effectLst/>
                        </a:rPr>
                        <a:t>N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N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N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N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OR</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AOR</a:t>
                      </a:r>
                      <a:r>
                        <a:rPr lang="en-US" sz="1200" baseline="30000">
                          <a:effectLst/>
                        </a:rPr>
                        <a:t>*</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OR</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AOR</a:t>
                      </a:r>
                      <a:r>
                        <a:rPr lang="en-US" sz="1200" baseline="30000">
                          <a:effectLst/>
                        </a:rPr>
                        <a:t>*</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OR</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AOR</a:t>
                      </a:r>
                      <a:r>
                        <a:rPr lang="en-US" sz="1200" baseline="30000">
                          <a:effectLst/>
                        </a:rPr>
                        <a:t>*</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extLst>
                  <a:ext uri="{0D108BD9-81ED-4DB2-BD59-A6C34878D82A}">
                    <a16:rowId xmlns:a16="http://schemas.microsoft.com/office/drawing/2014/main" val="1860595015"/>
                  </a:ext>
                </a:extLst>
              </a:tr>
              <a:tr h="279424">
                <a:tc gridSpan="11">
                  <a:txBody>
                    <a:bodyPr/>
                    <a:lstStyle/>
                    <a:p>
                      <a:pPr marL="0" marR="0">
                        <a:spcBef>
                          <a:spcPts val="0"/>
                        </a:spcBef>
                        <a:spcAft>
                          <a:spcPts val="0"/>
                        </a:spcAft>
                      </a:pPr>
                      <a:r>
                        <a:rPr lang="en-US" sz="1200">
                          <a:effectLst/>
                        </a:rPr>
                        <a:t>PRIMARY IPV OUTCOMES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7828166"/>
                  </a:ext>
                </a:extLst>
              </a:tr>
              <a:tr h="279424">
                <a:tc gridSpan="11">
                  <a:txBody>
                    <a:bodyPr/>
                    <a:lstStyle/>
                    <a:p>
                      <a:pPr marL="0" marR="0">
                        <a:spcBef>
                          <a:spcPts val="0"/>
                        </a:spcBef>
                        <a:spcAft>
                          <a:spcPts val="0"/>
                        </a:spcAft>
                      </a:pPr>
                      <a:r>
                        <a:rPr lang="en-US" sz="1200">
                          <a:effectLst/>
                        </a:rPr>
                        <a:t>Experience of Intimate Partner Violence (IPV) – Women’s Reports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1288549"/>
                  </a:ext>
                </a:extLst>
              </a:tr>
              <a:tr h="657578">
                <a:tc>
                  <a:txBody>
                    <a:bodyPr/>
                    <a:lstStyle/>
                    <a:p>
                      <a:pPr marL="0" marR="0">
                        <a:spcBef>
                          <a:spcPts val="0"/>
                        </a:spcBef>
                        <a:spcAft>
                          <a:spcPts val="0"/>
                        </a:spcAft>
                      </a:pPr>
                      <a:r>
                        <a:rPr lang="en-US" sz="1200">
                          <a:effectLst/>
                        </a:rPr>
                        <a:t>Past-year </a:t>
                      </a:r>
                    </a:p>
                    <a:p>
                      <a:pPr marL="0" marR="0">
                        <a:spcBef>
                          <a:spcPts val="0"/>
                        </a:spcBef>
                        <a:spcAft>
                          <a:spcPts val="0"/>
                        </a:spcAft>
                      </a:pPr>
                      <a:r>
                        <a:rPr lang="en-US" sz="1200">
                          <a:effectLst/>
                        </a:rPr>
                        <a:t>physical IPV</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292/1452 </a:t>
                      </a:r>
                    </a:p>
                    <a:p>
                      <a:pPr marL="0" marR="0" algn="ctr">
                        <a:spcBef>
                          <a:spcPts val="0"/>
                        </a:spcBef>
                        <a:spcAft>
                          <a:spcPts val="0"/>
                        </a:spcAft>
                      </a:pPr>
                      <a:r>
                        <a:rPr lang="en-US" sz="1200">
                          <a:effectLst/>
                        </a:rPr>
                        <a:t>(20.1)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255/1249 </a:t>
                      </a:r>
                    </a:p>
                    <a:p>
                      <a:pPr marL="0" marR="0" algn="ctr">
                        <a:spcBef>
                          <a:spcPts val="0"/>
                        </a:spcBef>
                        <a:spcAft>
                          <a:spcPts val="0"/>
                        </a:spcAft>
                      </a:pPr>
                      <a:r>
                        <a:rPr lang="en-US" sz="1200">
                          <a:effectLst/>
                        </a:rPr>
                        <a:t>(20.4)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267/1211 </a:t>
                      </a:r>
                    </a:p>
                    <a:p>
                      <a:pPr marL="0" marR="0" algn="ctr">
                        <a:spcBef>
                          <a:spcPts val="0"/>
                        </a:spcBef>
                        <a:spcAft>
                          <a:spcPts val="0"/>
                        </a:spcAft>
                      </a:pPr>
                      <a:r>
                        <a:rPr lang="en-US" sz="1200">
                          <a:effectLst/>
                        </a:rPr>
                        <a:t>(22.1)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268/1233 </a:t>
                      </a:r>
                    </a:p>
                    <a:p>
                      <a:pPr marL="0" marR="0" algn="ctr">
                        <a:spcBef>
                          <a:spcPts val="0"/>
                        </a:spcBef>
                        <a:spcAft>
                          <a:spcPts val="0"/>
                        </a:spcAft>
                      </a:pPr>
                      <a:r>
                        <a:rPr lang="en-US" sz="1200">
                          <a:effectLst/>
                        </a:rPr>
                        <a:t>(21.7)</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1.01 (0.79-1.28)</a:t>
                      </a:r>
                      <a:br>
                        <a:rPr lang="en-US" sz="1200">
                          <a:effectLst/>
                        </a:rPr>
                      </a:br>
                      <a:r>
                        <a:rPr lang="en-US" sz="1200">
                          <a:effectLst/>
                        </a:rPr>
                        <a:t>p=0.940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1.00 (0.77-1.30)</a:t>
                      </a:r>
                      <a:br>
                        <a:rPr lang="en-US" sz="1200">
                          <a:effectLst/>
                        </a:rPr>
                      </a:br>
                      <a:r>
                        <a:rPr lang="en-US" sz="1200">
                          <a:effectLst/>
                        </a:rPr>
                        <a:t>p=0.973</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1.11 (0.88-1.42)</a:t>
                      </a:r>
                      <a:br>
                        <a:rPr lang="en-US" sz="1200">
                          <a:effectLst/>
                        </a:rPr>
                      </a:br>
                      <a:r>
                        <a:rPr lang="en-US" sz="1200">
                          <a:effectLst/>
                        </a:rPr>
                        <a:t>p=0.379</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1.11 (0.87-1.42)</a:t>
                      </a:r>
                      <a:br>
                        <a:rPr lang="en-US" sz="1200">
                          <a:effectLst/>
                        </a:rPr>
                      </a:br>
                      <a:r>
                        <a:rPr lang="en-US" sz="1200">
                          <a:effectLst/>
                        </a:rPr>
                        <a:t>p=0.414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1.10 (0.89-1.35)</a:t>
                      </a:r>
                      <a:br>
                        <a:rPr lang="en-US" sz="1200">
                          <a:effectLst/>
                        </a:rPr>
                      </a:br>
                      <a:r>
                        <a:rPr lang="en-US" sz="1200">
                          <a:effectLst/>
                        </a:rPr>
                        <a:t>p=0.386</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1.02 (0.81-1.28)</a:t>
                      </a:r>
                      <a:br>
                        <a:rPr lang="en-US" sz="1200">
                          <a:effectLst/>
                        </a:rPr>
                      </a:br>
                      <a:r>
                        <a:rPr lang="en-US" sz="1200">
                          <a:effectLst/>
                        </a:rPr>
                        <a:t>p=0.865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extLst>
                  <a:ext uri="{0D108BD9-81ED-4DB2-BD59-A6C34878D82A}">
                    <a16:rowId xmlns:a16="http://schemas.microsoft.com/office/drawing/2014/main" val="1166380307"/>
                  </a:ext>
                </a:extLst>
              </a:tr>
              <a:tr h="657578">
                <a:tc>
                  <a:txBody>
                    <a:bodyPr/>
                    <a:lstStyle/>
                    <a:p>
                      <a:pPr marL="0" marR="0">
                        <a:spcBef>
                          <a:spcPts val="0"/>
                        </a:spcBef>
                        <a:spcAft>
                          <a:spcPts val="0"/>
                        </a:spcAft>
                      </a:pPr>
                      <a:r>
                        <a:rPr lang="en-US" sz="1200">
                          <a:effectLst/>
                        </a:rPr>
                        <a:t>Past-year </a:t>
                      </a:r>
                    </a:p>
                    <a:p>
                      <a:pPr marL="0" marR="0">
                        <a:spcBef>
                          <a:spcPts val="0"/>
                        </a:spcBef>
                        <a:spcAft>
                          <a:spcPts val="0"/>
                        </a:spcAft>
                      </a:pPr>
                      <a:r>
                        <a:rPr lang="en-US" sz="1200">
                          <a:effectLst/>
                        </a:rPr>
                        <a:t>sexual IPV</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542/1451 </a:t>
                      </a:r>
                    </a:p>
                    <a:p>
                      <a:pPr marL="0" marR="0" algn="ctr">
                        <a:spcBef>
                          <a:spcPts val="0"/>
                        </a:spcBef>
                        <a:spcAft>
                          <a:spcPts val="0"/>
                        </a:spcAft>
                      </a:pPr>
                      <a:r>
                        <a:rPr lang="en-US" sz="1200">
                          <a:effectLst/>
                        </a:rPr>
                        <a:t>(37.4)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424/1248 </a:t>
                      </a:r>
                    </a:p>
                    <a:p>
                      <a:pPr marL="0" marR="0" algn="ctr">
                        <a:spcBef>
                          <a:spcPts val="0"/>
                        </a:spcBef>
                        <a:spcAft>
                          <a:spcPts val="0"/>
                        </a:spcAft>
                      </a:pPr>
                      <a:r>
                        <a:rPr lang="en-US" sz="1200">
                          <a:effectLst/>
                        </a:rPr>
                        <a:t>(34.0)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494/1212 </a:t>
                      </a:r>
                    </a:p>
                    <a:p>
                      <a:pPr marL="0" marR="0" algn="ctr">
                        <a:spcBef>
                          <a:spcPts val="0"/>
                        </a:spcBef>
                        <a:spcAft>
                          <a:spcPts val="0"/>
                        </a:spcAft>
                      </a:pPr>
                      <a:r>
                        <a:rPr lang="en-US" sz="1200">
                          <a:effectLst/>
                        </a:rPr>
                        <a:t>(40.8)</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430/1228 </a:t>
                      </a:r>
                    </a:p>
                    <a:p>
                      <a:pPr marL="0" marR="0" algn="ctr">
                        <a:spcBef>
                          <a:spcPts val="0"/>
                        </a:spcBef>
                        <a:spcAft>
                          <a:spcPts val="0"/>
                        </a:spcAft>
                      </a:pPr>
                      <a:r>
                        <a:rPr lang="en-US" sz="1200">
                          <a:effectLst/>
                        </a:rPr>
                        <a:t>(35.0)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0.86 (0.65-1.15) </a:t>
                      </a:r>
                      <a:br>
                        <a:rPr lang="en-US" sz="1200">
                          <a:effectLst/>
                        </a:rPr>
                      </a:br>
                      <a:r>
                        <a:rPr lang="en-US" sz="1200">
                          <a:effectLst/>
                        </a:rPr>
                        <a:t>p=0.310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0.86 (0.62-1.20)</a:t>
                      </a:r>
                      <a:br>
                        <a:rPr lang="en-US" sz="1200">
                          <a:effectLst/>
                        </a:rPr>
                      </a:br>
                      <a:r>
                        <a:rPr lang="en-US" sz="1200">
                          <a:effectLst/>
                        </a:rPr>
                        <a:t>p=0.378</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1.14 (0.91-1.44)</a:t>
                      </a:r>
                      <a:br>
                        <a:rPr lang="en-US" sz="1200">
                          <a:effectLst/>
                        </a:rPr>
                      </a:br>
                      <a:r>
                        <a:rPr lang="en-US" sz="1200">
                          <a:effectLst/>
                        </a:rPr>
                        <a:t>p=0.255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1.15 (0.89-1.50)</a:t>
                      </a:r>
                      <a:br>
                        <a:rPr lang="en-US" sz="1200">
                          <a:effectLst/>
                        </a:rPr>
                      </a:br>
                      <a:r>
                        <a:rPr lang="en-US" sz="1200">
                          <a:effectLst/>
                        </a:rPr>
                        <a:t>p=0.291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highlight>
                            <a:srgbClr val="FFFF00"/>
                          </a:highlight>
                        </a:rPr>
                        <a:t>0.88 (0.72-1.08)</a:t>
                      </a:r>
                      <a:br>
                        <a:rPr lang="en-US" sz="1200">
                          <a:effectLst/>
                          <a:highlight>
                            <a:srgbClr val="FFFF00"/>
                          </a:highlight>
                        </a:rPr>
                      </a:br>
                      <a:r>
                        <a:rPr lang="en-US" sz="1200">
                          <a:effectLst/>
                          <a:highlight>
                            <a:srgbClr val="FFFF00"/>
                          </a:highlight>
                        </a:rPr>
                        <a:t>p=0.231</a:t>
                      </a:r>
                      <a:endParaRPr lang="en-US" sz="120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dirty="0">
                          <a:effectLst/>
                          <a:highlight>
                            <a:srgbClr val="FFFF00"/>
                          </a:highlight>
                        </a:rPr>
                        <a:t>0.80 (0.63-1.01)</a:t>
                      </a:r>
                      <a:br>
                        <a:rPr lang="en-US" sz="1200" dirty="0">
                          <a:effectLst/>
                          <a:highlight>
                            <a:srgbClr val="FFFF00"/>
                          </a:highlight>
                        </a:rPr>
                      </a:br>
                      <a:r>
                        <a:rPr lang="en-US" sz="1200" dirty="0">
                          <a:effectLst/>
                          <a:highlight>
                            <a:srgbClr val="FFFF00"/>
                          </a:highlight>
                        </a:rPr>
                        <a:t>p=0.062</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extLst>
                  <a:ext uri="{0D108BD9-81ED-4DB2-BD59-A6C34878D82A}">
                    <a16:rowId xmlns:a16="http://schemas.microsoft.com/office/drawing/2014/main" val="405068135"/>
                  </a:ext>
                </a:extLst>
              </a:tr>
              <a:tr h="279424">
                <a:tc gridSpan="11">
                  <a:txBody>
                    <a:bodyPr/>
                    <a:lstStyle/>
                    <a:p>
                      <a:pPr marL="0" marR="0">
                        <a:spcBef>
                          <a:spcPts val="0"/>
                        </a:spcBef>
                        <a:spcAft>
                          <a:spcPts val="0"/>
                        </a:spcAft>
                      </a:pPr>
                      <a:r>
                        <a:rPr lang="en-US" sz="1200">
                          <a:effectLst/>
                        </a:rPr>
                        <a:t>SECONDARY IPV OUTCOMES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16280298"/>
                  </a:ext>
                </a:extLst>
              </a:tr>
              <a:tr h="279424">
                <a:tc gridSpan="11">
                  <a:txBody>
                    <a:bodyPr/>
                    <a:lstStyle/>
                    <a:p>
                      <a:pPr marL="0" marR="0">
                        <a:spcBef>
                          <a:spcPts val="0"/>
                        </a:spcBef>
                        <a:spcAft>
                          <a:spcPts val="0"/>
                        </a:spcAft>
                      </a:pPr>
                      <a:r>
                        <a:rPr lang="en-US" sz="1200">
                          <a:effectLst/>
                        </a:rPr>
                        <a:t>Perpetration of IPV – Men’s Reports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60078332"/>
                  </a:ext>
                </a:extLst>
              </a:tr>
              <a:tr h="657578">
                <a:tc>
                  <a:txBody>
                    <a:bodyPr/>
                    <a:lstStyle/>
                    <a:p>
                      <a:pPr marL="0" marR="0">
                        <a:spcBef>
                          <a:spcPts val="0"/>
                        </a:spcBef>
                        <a:spcAft>
                          <a:spcPts val="0"/>
                        </a:spcAft>
                      </a:pPr>
                      <a:r>
                        <a:rPr lang="en-US" sz="1200">
                          <a:effectLst/>
                        </a:rPr>
                        <a:t>Past-year </a:t>
                      </a:r>
                    </a:p>
                    <a:p>
                      <a:pPr marL="0" marR="0">
                        <a:spcBef>
                          <a:spcPts val="0"/>
                        </a:spcBef>
                        <a:spcAft>
                          <a:spcPts val="0"/>
                        </a:spcAft>
                      </a:pPr>
                      <a:r>
                        <a:rPr lang="en-US" sz="1200">
                          <a:effectLst/>
                        </a:rPr>
                        <a:t>physical IPV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313/1459 </a:t>
                      </a:r>
                    </a:p>
                    <a:p>
                      <a:pPr marL="0" marR="0" algn="ctr">
                        <a:spcBef>
                          <a:spcPts val="0"/>
                        </a:spcBef>
                        <a:spcAft>
                          <a:spcPts val="0"/>
                        </a:spcAft>
                      </a:pPr>
                      <a:r>
                        <a:rPr lang="en-US" sz="1200">
                          <a:effectLst/>
                        </a:rPr>
                        <a:t>(21.5)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272/1268 </a:t>
                      </a:r>
                    </a:p>
                    <a:p>
                      <a:pPr marL="0" marR="0" algn="ctr">
                        <a:spcBef>
                          <a:spcPts val="0"/>
                        </a:spcBef>
                        <a:spcAft>
                          <a:spcPts val="0"/>
                        </a:spcAft>
                      </a:pPr>
                      <a:r>
                        <a:rPr lang="en-US" sz="1200">
                          <a:effectLst/>
                        </a:rPr>
                        <a:t>(21.5)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309/1230 </a:t>
                      </a:r>
                    </a:p>
                    <a:p>
                      <a:pPr marL="0" marR="0" algn="ctr">
                        <a:spcBef>
                          <a:spcPts val="0"/>
                        </a:spcBef>
                        <a:spcAft>
                          <a:spcPts val="0"/>
                        </a:spcAft>
                      </a:pPr>
                      <a:r>
                        <a:rPr lang="en-US" sz="1200">
                          <a:effectLst/>
                        </a:rPr>
                        <a:t>(25.1)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242/1244 </a:t>
                      </a:r>
                    </a:p>
                    <a:p>
                      <a:pPr marL="0" marR="0" algn="ctr">
                        <a:spcBef>
                          <a:spcPts val="0"/>
                        </a:spcBef>
                        <a:spcAft>
                          <a:spcPts val="0"/>
                        </a:spcAft>
                      </a:pPr>
                      <a:r>
                        <a:rPr lang="en-US" sz="1200">
                          <a:effectLst/>
                        </a:rPr>
                        <a:t>(19.5)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0.98 (0.70-1.36)</a:t>
                      </a:r>
                      <a:br>
                        <a:rPr lang="en-US" sz="1200">
                          <a:effectLst/>
                        </a:rPr>
                      </a:br>
                      <a:r>
                        <a:rPr lang="en-US" sz="1200">
                          <a:effectLst/>
                        </a:rPr>
                        <a:t>p=0.884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0.97 (0.70-1.35)</a:t>
                      </a:r>
                      <a:br>
                        <a:rPr lang="en-US" sz="1200">
                          <a:effectLst/>
                        </a:rPr>
                      </a:br>
                      <a:r>
                        <a:rPr lang="en-US" sz="1200">
                          <a:effectLst/>
                        </a:rPr>
                        <a:t>p=0.866</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1.23 (0.90-1.68)</a:t>
                      </a:r>
                      <a:br>
                        <a:rPr lang="en-US" sz="1200">
                          <a:effectLst/>
                        </a:rPr>
                      </a:br>
                      <a:r>
                        <a:rPr lang="en-US" sz="1200">
                          <a:effectLst/>
                        </a:rPr>
                        <a:t>p=0.192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1.21 (0.88-1.67)</a:t>
                      </a:r>
                      <a:br>
                        <a:rPr lang="en-US" sz="1200">
                          <a:effectLst/>
                        </a:rPr>
                      </a:br>
                      <a:r>
                        <a:rPr lang="en-US" sz="1200">
                          <a:effectLst/>
                        </a:rPr>
                        <a:t>p=0.232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0.87 (0.67-1.12)</a:t>
                      </a:r>
                      <a:br>
                        <a:rPr lang="en-US" sz="1200">
                          <a:effectLst/>
                        </a:rPr>
                      </a:br>
                      <a:r>
                        <a:rPr lang="en-US" sz="1200">
                          <a:effectLst/>
                        </a:rPr>
                        <a:t>p=0.281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0.85 (0.65-1.09)</a:t>
                      </a:r>
                      <a:br>
                        <a:rPr lang="en-US" sz="1200">
                          <a:effectLst/>
                        </a:rPr>
                      </a:br>
                      <a:r>
                        <a:rPr lang="en-US" sz="1200">
                          <a:effectLst/>
                        </a:rPr>
                        <a:t>p=0.200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extLst>
                  <a:ext uri="{0D108BD9-81ED-4DB2-BD59-A6C34878D82A}">
                    <a16:rowId xmlns:a16="http://schemas.microsoft.com/office/drawing/2014/main" val="3545018012"/>
                  </a:ext>
                </a:extLst>
              </a:tr>
              <a:tr h="657578">
                <a:tc>
                  <a:txBody>
                    <a:bodyPr/>
                    <a:lstStyle/>
                    <a:p>
                      <a:pPr marL="0" marR="0">
                        <a:spcBef>
                          <a:spcPts val="0"/>
                        </a:spcBef>
                        <a:spcAft>
                          <a:spcPts val="0"/>
                        </a:spcAft>
                      </a:pPr>
                      <a:r>
                        <a:rPr lang="en-US" sz="1200">
                          <a:effectLst/>
                        </a:rPr>
                        <a:t>Past-year </a:t>
                      </a:r>
                    </a:p>
                    <a:p>
                      <a:pPr marL="0" marR="0">
                        <a:spcBef>
                          <a:spcPts val="0"/>
                        </a:spcBef>
                        <a:spcAft>
                          <a:spcPts val="0"/>
                        </a:spcAft>
                      </a:pPr>
                      <a:r>
                        <a:rPr lang="en-US" sz="1200">
                          <a:effectLst/>
                        </a:rPr>
                        <a:t>sexual IPV</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427/1459 </a:t>
                      </a:r>
                    </a:p>
                    <a:p>
                      <a:pPr marL="0" marR="0" algn="ctr">
                        <a:spcBef>
                          <a:spcPts val="0"/>
                        </a:spcBef>
                        <a:spcAft>
                          <a:spcPts val="0"/>
                        </a:spcAft>
                      </a:pPr>
                      <a:r>
                        <a:rPr lang="en-US" sz="1200">
                          <a:effectLst/>
                        </a:rPr>
                        <a:t>(29.3)</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347/1268 </a:t>
                      </a:r>
                    </a:p>
                    <a:p>
                      <a:pPr marL="0" marR="0" algn="ctr">
                        <a:spcBef>
                          <a:spcPts val="0"/>
                        </a:spcBef>
                        <a:spcAft>
                          <a:spcPts val="0"/>
                        </a:spcAft>
                      </a:pPr>
                      <a:r>
                        <a:rPr lang="en-US" sz="1200">
                          <a:effectLst/>
                        </a:rPr>
                        <a:t>(27.4)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382/1229 </a:t>
                      </a:r>
                    </a:p>
                    <a:p>
                      <a:pPr marL="0" marR="0" algn="ctr">
                        <a:spcBef>
                          <a:spcPts val="0"/>
                        </a:spcBef>
                        <a:spcAft>
                          <a:spcPts val="0"/>
                        </a:spcAft>
                      </a:pPr>
                      <a:r>
                        <a:rPr lang="en-US" sz="1200">
                          <a:effectLst/>
                        </a:rPr>
                        <a:t>(31.1)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303/1244 </a:t>
                      </a:r>
                    </a:p>
                    <a:p>
                      <a:pPr marL="0" marR="0" algn="ctr">
                        <a:spcBef>
                          <a:spcPts val="0"/>
                        </a:spcBef>
                        <a:spcAft>
                          <a:spcPts val="0"/>
                        </a:spcAft>
                      </a:pPr>
                      <a:r>
                        <a:rPr lang="en-US" sz="1200">
                          <a:effectLst/>
                        </a:rPr>
                        <a:t>(24.4)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0.87 (0.62-1.24)</a:t>
                      </a:r>
                      <a:br>
                        <a:rPr lang="en-US" sz="1200">
                          <a:effectLst/>
                        </a:rPr>
                      </a:br>
                      <a:r>
                        <a:rPr lang="en-US" sz="1200">
                          <a:effectLst/>
                        </a:rPr>
                        <a:t>p=0.447</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0.87 (0.61-1.25)</a:t>
                      </a:r>
                      <a:br>
                        <a:rPr lang="en-US" sz="1200">
                          <a:effectLst/>
                        </a:rPr>
                      </a:br>
                      <a:r>
                        <a:rPr lang="en-US" sz="1200">
                          <a:effectLst/>
                        </a:rPr>
                        <a:t>p=0.462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1.08 (0.86-1.36)</a:t>
                      </a:r>
                      <a:br>
                        <a:rPr lang="en-US" sz="1200">
                          <a:effectLst/>
                        </a:rPr>
                      </a:br>
                      <a:r>
                        <a:rPr lang="en-US" sz="1200">
                          <a:effectLst/>
                        </a:rPr>
                        <a:t>p=0.506</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rPr>
                        <a:t>1.07 (0.84-1.37)</a:t>
                      </a:r>
                      <a:br>
                        <a:rPr lang="en-US" sz="1200">
                          <a:effectLst/>
                        </a:rPr>
                      </a:br>
                      <a:r>
                        <a:rPr lang="en-US" sz="1200">
                          <a:effectLst/>
                        </a:rPr>
                        <a:t>p=0.570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a:effectLst/>
                          <a:highlight>
                            <a:srgbClr val="FFFF00"/>
                          </a:highlight>
                        </a:rPr>
                        <a:t>0.76 (0.59-0.97)</a:t>
                      </a:r>
                      <a:br>
                        <a:rPr lang="en-US" sz="1200">
                          <a:effectLst/>
                          <a:highlight>
                            <a:srgbClr val="FFFF00"/>
                          </a:highlight>
                        </a:rPr>
                      </a:br>
                      <a:r>
                        <a:rPr lang="en-US" sz="1200">
                          <a:effectLst/>
                          <a:highlight>
                            <a:srgbClr val="FFFF00"/>
                          </a:highlight>
                        </a:rPr>
                        <a:t>p=0.026</a:t>
                      </a:r>
                      <a:endParaRPr lang="en-US" sz="120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tc>
                  <a:txBody>
                    <a:bodyPr/>
                    <a:lstStyle/>
                    <a:p>
                      <a:pPr marL="0" marR="0" algn="ctr">
                        <a:spcBef>
                          <a:spcPts val="0"/>
                        </a:spcBef>
                        <a:spcAft>
                          <a:spcPts val="0"/>
                        </a:spcAft>
                      </a:pPr>
                      <a:r>
                        <a:rPr lang="en-US" sz="1200" dirty="0">
                          <a:effectLst/>
                          <a:highlight>
                            <a:srgbClr val="FFFF00"/>
                          </a:highlight>
                        </a:rPr>
                        <a:t>0.73 (0.56-0.94)</a:t>
                      </a:r>
                      <a:br>
                        <a:rPr lang="en-US" sz="1200" dirty="0">
                          <a:effectLst/>
                          <a:highlight>
                            <a:srgbClr val="FFFF00"/>
                          </a:highlight>
                        </a:rPr>
                      </a:br>
                      <a:r>
                        <a:rPr lang="en-US" sz="1200" dirty="0">
                          <a:effectLst/>
                          <a:highlight>
                            <a:srgbClr val="FFFF00"/>
                          </a:highlight>
                        </a:rPr>
                        <a:t>p=0.014</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8415" marR="18415" marT="18415" marB="18415" anchor="ctr"/>
                </a:tc>
                <a:extLst>
                  <a:ext uri="{0D108BD9-81ED-4DB2-BD59-A6C34878D82A}">
                    <a16:rowId xmlns:a16="http://schemas.microsoft.com/office/drawing/2014/main" val="1358885088"/>
                  </a:ext>
                </a:extLst>
              </a:tr>
            </a:tbl>
          </a:graphicData>
        </a:graphic>
      </p:graphicFrame>
    </p:spTree>
    <p:extLst>
      <p:ext uri="{BB962C8B-B14F-4D97-AF65-F5344CB8AC3E}">
        <p14:creationId xmlns:p14="http://schemas.microsoft.com/office/powerpoint/2010/main" val="1838894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200274" y="102326"/>
            <a:ext cx="9065623" cy="1358537"/>
          </a:xfrm>
          <a:prstGeom prst="rect">
            <a:avLst/>
          </a:prstGeom>
        </p:spPr>
        <p:txBody>
          <a:bodyPr wrap="square" rtlCol="0">
            <a:noAutofit/>
          </a:bodyPr>
          <a:lstStyle/>
          <a:p>
            <a:r>
              <a:rPr lang="en-US" sz="3600" b="1">
                <a:solidFill>
                  <a:srgbClr val="62BB46"/>
                </a:solidFill>
              </a:rPr>
              <a:t>Primary outcomes: HIV, social norms (women)</a:t>
            </a:r>
            <a:endParaRPr lang="en-US" sz="3600" b="1" dirty="0">
              <a:solidFill>
                <a:srgbClr val="62BB46"/>
              </a:solidFill>
            </a:endParaRPr>
          </a:p>
        </p:txBody>
      </p:sp>
      <p:graphicFrame>
        <p:nvGraphicFramePr>
          <p:cNvPr id="6" name="Table 5">
            <a:extLst>
              <a:ext uri="{FF2B5EF4-FFF2-40B4-BE49-F238E27FC236}">
                <a16:creationId xmlns:a16="http://schemas.microsoft.com/office/drawing/2014/main" id="{67D15A73-30DC-41A2-9204-20ACA304D8F3}"/>
              </a:ext>
            </a:extLst>
          </p:cNvPr>
          <p:cNvGraphicFramePr>
            <a:graphicFrameLocks noGrp="1"/>
          </p:cNvGraphicFramePr>
          <p:nvPr>
            <p:extLst>
              <p:ext uri="{D42A27DB-BD31-4B8C-83A1-F6EECF244321}">
                <p14:modId xmlns:p14="http://schemas.microsoft.com/office/powerpoint/2010/main" val="3378080763"/>
              </p:ext>
            </p:extLst>
          </p:nvPr>
        </p:nvGraphicFramePr>
        <p:xfrm>
          <a:off x="2200274" y="781594"/>
          <a:ext cx="9439274" cy="5994276"/>
        </p:xfrm>
        <a:graphic>
          <a:graphicData uri="http://schemas.openxmlformats.org/drawingml/2006/table">
            <a:tbl>
              <a:tblPr firstRow="1" firstCol="1" bandRow="1">
                <a:tableStyleId>{5C22544A-7EE6-4342-B048-85BDC9FD1C3A}</a:tableStyleId>
              </a:tblPr>
              <a:tblGrid>
                <a:gridCol w="1230275">
                  <a:extLst>
                    <a:ext uri="{9D8B030D-6E8A-4147-A177-3AD203B41FA5}">
                      <a16:colId xmlns:a16="http://schemas.microsoft.com/office/drawing/2014/main" val="4114429683"/>
                    </a:ext>
                  </a:extLst>
                </a:gridCol>
                <a:gridCol w="585844">
                  <a:extLst>
                    <a:ext uri="{9D8B030D-6E8A-4147-A177-3AD203B41FA5}">
                      <a16:colId xmlns:a16="http://schemas.microsoft.com/office/drawing/2014/main" val="3092156144"/>
                    </a:ext>
                  </a:extLst>
                </a:gridCol>
                <a:gridCol w="585844">
                  <a:extLst>
                    <a:ext uri="{9D8B030D-6E8A-4147-A177-3AD203B41FA5}">
                      <a16:colId xmlns:a16="http://schemas.microsoft.com/office/drawing/2014/main" val="623419638"/>
                    </a:ext>
                  </a:extLst>
                </a:gridCol>
                <a:gridCol w="644431">
                  <a:extLst>
                    <a:ext uri="{9D8B030D-6E8A-4147-A177-3AD203B41FA5}">
                      <a16:colId xmlns:a16="http://schemas.microsoft.com/office/drawing/2014/main" val="701218248"/>
                    </a:ext>
                  </a:extLst>
                </a:gridCol>
                <a:gridCol w="585844">
                  <a:extLst>
                    <a:ext uri="{9D8B030D-6E8A-4147-A177-3AD203B41FA5}">
                      <a16:colId xmlns:a16="http://schemas.microsoft.com/office/drawing/2014/main" val="1969151354"/>
                    </a:ext>
                  </a:extLst>
                </a:gridCol>
                <a:gridCol w="1003099">
                  <a:extLst>
                    <a:ext uri="{9D8B030D-6E8A-4147-A177-3AD203B41FA5}">
                      <a16:colId xmlns:a16="http://schemas.microsoft.com/office/drawing/2014/main" val="1943115397"/>
                    </a:ext>
                  </a:extLst>
                </a:gridCol>
                <a:gridCol w="995939">
                  <a:extLst>
                    <a:ext uri="{9D8B030D-6E8A-4147-A177-3AD203B41FA5}">
                      <a16:colId xmlns:a16="http://schemas.microsoft.com/office/drawing/2014/main" val="67838957"/>
                    </a:ext>
                  </a:extLst>
                </a:gridCol>
                <a:gridCol w="937353">
                  <a:extLst>
                    <a:ext uri="{9D8B030D-6E8A-4147-A177-3AD203B41FA5}">
                      <a16:colId xmlns:a16="http://schemas.microsoft.com/office/drawing/2014/main" val="2156234155"/>
                    </a:ext>
                  </a:extLst>
                </a:gridCol>
                <a:gridCol w="937353">
                  <a:extLst>
                    <a:ext uri="{9D8B030D-6E8A-4147-A177-3AD203B41FA5}">
                      <a16:colId xmlns:a16="http://schemas.microsoft.com/office/drawing/2014/main" val="1703606989"/>
                    </a:ext>
                  </a:extLst>
                </a:gridCol>
                <a:gridCol w="995939">
                  <a:extLst>
                    <a:ext uri="{9D8B030D-6E8A-4147-A177-3AD203B41FA5}">
                      <a16:colId xmlns:a16="http://schemas.microsoft.com/office/drawing/2014/main" val="3309247637"/>
                    </a:ext>
                  </a:extLst>
                </a:gridCol>
                <a:gridCol w="937353">
                  <a:extLst>
                    <a:ext uri="{9D8B030D-6E8A-4147-A177-3AD203B41FA5}">
                      <a16:colId xmlns:a16="http://schemas.microsoft.com/office/drawing/2014/main" val="3816262300"/>
                    </a:ext>
                  </a:extLst>
                </a:gridCol>
              </a:tblGrid>
              <a:tr h="150483">
                <a:tc>
                  <a:txBody>
                    <a:bodyPr/>
                    <a:lstStyle/>
                    <a:p>
                      <a:endParaRPr lang="en-US" sz="1200">
                        <a:effectLst/>
                        <a:latin typeface="Calibri" panose="020F0502020204030204" pitchFamily="34" charset="0"/>
                        <a:cs typeface="Times New Roman" panose="02020603050405020304" pitchFamily="18" charset="0"/>
                      </a:endParaRPr>
                    </a:p>
                  </a:txBody>
                  <a:tcPr marL="11607" marR="11607" marT="11607" marB="11607" anchor="ctr"/>
                </a:tc>
                <a:tc gridSpan="4">
                  <a:txBody>
                    <a:bodyPr/>
                    <a:lstStyle/>
                    <a:p>
                      <a:pPr marL="0" marR="0" algn="ctr">
                        <a:spcBef>
                          <a:spcPts val="0"/>
                        </a:spcBef>
                        <a:spcAft>
                          <a:spcPts val="0"/>
                        </a:spcAft>
                      </a:pPr>
                      <a:r>
                        <a:rPr lang="en-US" sz="1200">
                          <a:effectLst/>
                        </a:rPr>
                        <a:t>Summary Statistics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algn="ctr">
                        <a:spcBef>
                          <a:spcPts val="0"/>
                        </a:spcBef>
                        <a:spcAft>
                          <a:spcPts val="0"/>
                        </a:spcAft>
                      </a:pPr>
                      <a:r>
                        <a:rPr lang="en-US" sz="1200">
                          <a:effectLst/>
                        </a:rPr>
                        <a:t>Intervention Effect</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7785644"/>
                  </a:ext>
                </a:extLst>
              </a:tr>
              <a:tr h="308500">
                <a:tc>
                  <a:txBody>
                    <a:bodyPr/>
                    <a:lstStyle/>
                    <a:p>
                      <a:endParaRPr lang="en-US" sz="1200">
                        <a:effectLst/>
                        <a:latin typeface="Calibri" panose="020F0502020204030204" pitchFamily="34" charset="0"/>
                        <a:cs typeface="Times New Roman" panose="02020603050405020304" pitchFamily="18" charset="0"/>
                      </a:endParaRPr>
                    </a:p>
                  </a:txBody>
                  <a:tcPr marL="11607" marR="11607" marT="11607" marB="11607" anchor="b"/>
                </a:tc>
                <a:tc>
                  <a:txBody>
                    <a:bodyPr/>
                    <a:lstStyle/>
                    <a:p>
                      <a:pPr marL="0" marR="0" algn="ctr">
                        <a:spcBef>
                          <a:spcPts val="0"/>
                        </a:spcBef>
                        <a:spcAft>
                          <a:spcPts val="0"/>
                        </a:spcAft>
                      </a:pPr>
                      <a:r>
                        <a:rPr lang="en-US" sz="1200">
                          <a:effectLst/>
                        </a:rPr>
                        <a:t>Control Group</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Couples' UBL</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Women's UBL</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 Men's </a:t>
                      </a:r>
                    </a:p>
                    <a:p>
                      <a:pPr marL="0" marR="0" algn="ctr">
                        <a:spcBef>
                          <a:spcPts val="0"/>
                        </a:spcBef>
                        <a:spcAft>
                          <a:spcPts val="0"/>
                        </a:spcAft>
                      </a:pPr>
                      <a:r>
                        <a:rPr lang="en-US" sz="1200">
                          <a:effectLst/>
                        </a:rPr>
                        <a:t>UBL</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gridSpan="2">
                  <a:txBody>
                    <a:bodyPr/>
                    <a:lstStyle/>
                    <a:p>
                      <a:pPr marL="0" marR="0" algn="ctr">
                        <a:spcBef>
                          <a:spcPts val="0"/>
                        </a:spcBef>
                        <a:spcAft>
                          <a:spcPts val="0"/>
                        </a:spcAft>
                      </a:pPr>
                      <a:r>
                        <a:rPr lang="en-US" sz="1200">
                          <a:effectLst/>
                        </a:rPr>
                        <a:t>Couples' UBL</a:t>
                      </a:r>
                      <a:br>
                        <a:rPr lang="en-US" sz="1200">
                          <a:effectLst/>
                        </a:rPr>
                      </a:b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hMerge="1">
                  <a:txBody>
                    <a:bodyPr/>
                    <a:lstStyle/>
                    <a:p>
                      <a:endParaRPr lang="en-US"/>
                    </a:p>
                  </a:txBody>
                  <a:tcPr/>
                </a:tc>
                <a:tc gridSpan="2">
                  <a:txBody>
                    <a:bodyPr/>
                    <a:lstStyle/>
                    <a:p>
                      <a:pPr marL="0" marR="0" algn="ctr">
                        <a:spcBef>
                          <a:spcPts val="0"/>
                        </a:spcBef>
                        <a:spcAft>
                          <a:spcPts val="0"/>
                        </a:spcAft>
                      </a:pPr>
                      <a:r>
                        <a:rPr lang="en-US" sz="1200">
                          <a:effectLst/>
                        </a:rPr>
                        <a:t>Women’s UBL</a:t>
                      </a:r>
                      <a:br>
                        <a:rPr lang="en-US" sz="1200">
                          <a:effectLst/>
                        </a:rPr>
                      </a:b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hMerge="1">
                  <a:txBody>
                    <a:bodyPr/>
                    <a:lstStyle/>
                    <a:p>
                      <a:endParaRPr lang="en-US"/>
                    </a:p>
                  </a:txBody>
                  <a:tcPr/>
                </a:tc>
                <a:tc gridSpan="2">
                  <a:txBody>
                    <a:bodyPr/>
                    <a:lstStyle/>
                    <a:p>
                      <a:pPr marL="0" marR="0" algn="ctr">
                        <a:spcBef>
                          <a:spcPts val="0"/>
                        </a:spcBef>
                        <a:spcAft>
                          <a:spcPts val="0"/>
                        </a:spcAft>
                      </a:pPr>
                      <a:r>
                        <a:rPr lang="en-US" sz="1200">
                          <a:effectLst/>
                        </a:rPr>
                        <a:t> Men's UBL</a:t>
                      </a:r>
                      <a:br>
                        <a:rPr lang="en-US" sz="1200">
                          <a:effectLst/>
                        </a:rPr>
                      </a:b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hMerge="1">
                  <a:txBody>
                    <a:bodyPr/>
                    <a:lstStyle/>
                    <a:p>
                      <a:endParaRPr lang="en-US"/>
                    </a:p>
                  </a:txBody>
                  <a:tcPr/>
                </a:tc>
                <a:extLst>
                  <a:ext uri="{0D108BD9-81ED-4DB2-BD59-A6C34878D82A}">
                    <a16:rowId xmlns:a16="http://schemas.microsoft.com/office/drawing/2014/main" val="4208708360"/>
                  </a:ext>
                </a:extLst>
              </a:tr>
              <a:tr h="134682">
                <a:tc>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N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N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N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N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OR</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AOR</a:t>
                      </a:r>
                      <a:r>
                        <a:rPr lang="en-US" sz="1200" baseline="30000">
                          <a:effectLst/>
                        </a:rPr>
                        <a:t>*</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OR</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AOR</a:t>
                      </a:r>
                      <a:r>
                        <a:rPr lang="en-US" sz="1200" baseline="30000">
                          <a:effectLst/>
                        </a:rPr>
                        <a:t>*</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OR</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AOR</a:t>
                      </a:r>
                      <a:r>
                        <a:rPr lang="en-US" sz="1200" baseline="30000">
                          <a:effectLst/>
                        </a:rPr>
                        <a:t>*</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extLst>
                  <a:ext uri="{0D108BD9-81ED-4DB2-BD59-A6C34878D82A}">
                    <a16:rowId xmlns:a16="http://schemas.microsoft.com/office/drawing/2014/main" val="2611233083"/>
                  </a:ext>
                </a:extLst>
              </a:tr>
              <a:tr h="124496">
                <a:tc gridSpan="11">
                  <a:txBody>
                    <a:bodyPr/>
                    <a:lstStyle/>
                    <a:p>
                      <a:pPr marL="0" marR="0">
                        <a:spcBef>
                          <a:spcPts val="0"/>
                        </a:spcBef>
                        <a:spcAft>
                          <a:spcPts val="0"/>
                        </a:spcAft>
                      </a:pPr>
                      <a:r>
                        <a:rPr lang="en-US" sz="1200">
                          <a:effectLst/>
                        </a:rPr>
                        <a:t>SECONDARY HIV OUTCOMES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2649401"/>
                  </a:ext>
                </a:extLst>
              </a:tr>
              <a:tr h="308500">
                <a:tc>
                  <a:txBody>
                    <a:bodyPr/>
                    <a:lstStyle/>
                    <a:p>
                      <a:pPr marL="0" marR="0">
                        <a:spcBef>
                          <a:spcPts val="0"/>
                        </a:spcBef>
                        <a:spcAft>
                          <a:spcPts val="0"/>
                        </a:spcAft>
                      </a:pPr>
                      <a:r>
                        <a:rPr lang="en-US" sz="1200">
                          <a:effectLst/>
                        </a:rPr>
                        <a:t>Comprehensive knowledge on HIV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95/770 </a:t>
                      </a:r>
                    </a:p>
                    <a:p>
                      <a:pPr marL="0" marR="0" algn="ctr">
                        <a:spcBef>
                          <a:spcPts val="0"/>
                        </a:spcBef>
                        <a:spcAft>
                          <a:spcPts val="0"/>
                        </a:spcAft>
                      </a:pPr>
                      <a:r>
                        <a:rPr lang="en-US" sz="1200">
                          <a:effectLst/>
                        </a:rPr>
                        <a:t>(12.3)</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116/643 </a:t>
                      </a:r>
                    </a:p>
                    <a:p>
                      <a:pPr marL="0" marR="0" algn="ctr">
                        <a:spcBef>
                          <a:spcPts val="0"/>
                        </a:spcBef>
                        <a:spcAft>
                          <a:spcPts val="0"/>
                        </a:spcAft>
                      </a:pPr>
                      <a:r>
                        <a:rPr lang="en-US" sz="1200">
                          <a:effectLst/>
                        </a:rPr>
                        <a:t>(18.0)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92/607 </a:t>
                      </a:r>
                    </a:p>
                    <a:p>
                      <a:pPr marL="0" marR="0" algn="ctr">
                        <a:spcBef>
                          <a:spcPts val="0"/>
                        </a:spcBef>
                        <a:spcAft>
                          <a:spcPts val="0"/>
                        </a:spcAft>
                      </a:pPr>
                      <a:r>
                        <a:rPr lang="en-US" sz="1200">
                          <a:effectLst/>
                        </a:rPr>
                        <a:t>(15.2)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71/637 </a:t>
                      </a:r>
                    </a:p>
                    <a:p>
                      <a:pPr marL="0" marR="0" algn="ctr">
                        <a:spcBef>
                          <a:spcPts val="0"/>
                        </a:spcBef>
                        <a:spcAft>
                          <a:spcPts val="0"/>
                        </a:spcAft>
                      </a:pPr>
                      <a:r>
                        <a:rPr lang="en-US" sz="1200">
                          <a:effectLst/>
                        </a:rPr>
                        <a:t>(11.2)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1.58 (1.03-2.41)</a:t>
                      </a:r>
                      <a:br>
                        <a:rPr lang="en-US" sz="1200" dirty="0">
                          <a:effectLst/>
                          <a:highlight>
                            <a:srgbClr val="FFFF00"/>
                          </a:highlight>
                        </a:rPr>
                      </a:br>
                      <a:r>
                        <a:rPr lang="en-US" sz="1200" dirty="0">
                          <a:effectLst/>
                          <a:highlight>
                            <a:srgbClr val="FFFF00"/>
                          </a:highlight>
                        </a:rPr>
                        <a:t>p=0.036</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1.56 (1.02-2.39)</a:t>
                      </a:r>
                      <a:br>
                        <a:rPr lang="en-US" sz="1200" dirty="0">
                          <a:effectLst/>
                          <a:highlight>
                            <a:srgbClr val="FFFF00"/>
                          </a:highlight>
                        </a:rPr>
                      </a:br>
                      <a:r>
                        <a:rPr lang="en-US" sz="1200" dirty="0">
                          <a:effectLst/>
                          <a:highlight>
                            <a:srgbClr val="FFFF00"/>
                          </a:highlight>
                        </a:rPr>
                        <a:t>p=0.040</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1.27 (0.82-1.96)</a:t>
                      </a:r>
                      <a:br>
                        <a:rPr lang="en-US" sz="1200">
                          <a:effectLst/>
                        </a:rPr>
                      </a:br>
                      <a:r>
                        <a:rPr lang="en-US" sz="1200">
                          <a:effectLst/>
                        </a:rPr>
                        <a:t>p=0.285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1.26 (0.82-1.93)</a:t>
                      </a:r>
                      <a:br>
                        <a:rPr lang="en-US" sz="1200">
                          <a:effectLst/>
                        </a:rPr>
                      </a:br>
                      <a:r>
                        <a:rPr lang="en-US" sz="1200">
                          <a:effectLst/>
                        </a:rPr>
                        <a:t>p=0.300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0.88 (0.54-1.42)</a:t>
                      </a:r>
                      <a:br>
                        <a:rPr lang="en-US" sz="1200">
                          <a:effectLst/>
                        </a:rPr>
                      </a:br>
                      <a:r>
                        <a:rPr lang="en-US" sz="1200">
                          <a:effectLst/>
                        </a:rPr>
                        <a:t>p=0.604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0.86 (0.54-1.37)</a:t>
                      </a:r>
                      <a:br>
                        <a:rPr lang="en-US" sz="1200">
                          <a:effectLst/>
                        </a:rPr>
                      </a:br>
                      <a:r>
                        <a:rPr lang="en-US" sz="1200">
                          <a:effectLst/>
                        </a:rPr>
                        <a:t>p=0.525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extLst>
                  <a:ext uri="{0D108BD9-81ED-4DB2-BD59-A6C34878D82A}">
                    <a16:rowId xmlns:a16="http://schemas.microsoft.com/office/drawing/2014/main" val="3117205417"/>
                  </a:ext>
                </a:extLst>
              </a:tr>
              <a:tr h="308500">
                <a:tc>
                  <a:txBody>
                    <a:bodyPr/>
                    <a:lstStyle/>
                    <a:p>
                      <a:pPr marL="0" marR="0">
                        <a:spcBef>
                          <a:spcPts val="0"/>
                        </a:spcBef>
                        <a:spcAft>
                          <a:spcPts val="0"/>
                        </a:spcAft>
                      </a:pPr>
                      <a:r>
                        <a:rPr lang="en-US" sz="1200">
                          <a:effectLst/>
                        </a:rPr>
                        <a:t>Condom use at last intercourse</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5/769 </a:t>
                      </a:r>
                    </a:p>
                    <a:p>
                      <a:pPr marL="0" marR="0" algn="ctr">
                        <a:spcBef>
                          <a:spcPts val="0"/>
                        </a:spcBef>
                        <a:spcAft>
                          <a:spcPts val="0"/>
                        </a:spcAft>
                      </a:pPr>
                      <a:r>
                        <a:rPr lang="en-US" sz="1200">
                          <a:effectLst/>
                        </a:rPr>
                        <a:t>(0.65)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16/639 </a:t>
                      </a:r>
                    </a:p>
                    <a:p>
                      <a:pPr marL="0" marR="0" algn="ctr">
                        <a:spcBef>
                          <a:spcPts val="0"/>
                        </a:spcBef>
                        <a:spcAft>
                          <a:spcPts val="0"/>
                        </a:spcAft>
                      </a:pPr>
                      <a:r>
                        <a:rPr lang="en-US" sz="1200">
                          <a:effectLst/>
                        </a:rPr>
                        <a:t>(2.5)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11/606 </a:t>
                      </a:r>
                    </a:p>
                    <a:p>
                      <a:pPr marL="0" marR="0" algn="ctr">
                        <a:spcBef>
                          <a:spcPts val="0"/>
                        </a:spcBef>
                        <a:spcAft>
                          <a:spcPts val="0"/>
                        </a:spcAft>
                      </a:pPr>
                      <a:r>
                        <a:rPr lang="en-US" sz="1200">
                          <a:effectLst/>
                        </a:rPr>
                        <a:t>(1.8)</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5/633 </a:t>
                      </a:r>
                    </a:p>
                    <a:p>
                      <a:pPr marL="0" marR="0" algn="ctr">
                        <a:spcBef>
                          <a:spcPts val="0"/>
                        </a:spcBef>
                        <a:spcAft>
                          <a:spcPts val="0"/>
                        </a:spcAft>
                      </a:pPr>
                      <a:r>
                        <a:rPr lang="en-US" sz="1200">
                          <a:effectLst/>
                        </a:rPr>
                        <a:t>(0.8)</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3.9 (1.62-9.42)</a:t>
                      </a:r>
                      <a:br>
                        <a:rPr lang="en-US" sz="1200" dirty="0">
                          <a:effectLst/>
                          <a:highlight>
                            <a:srgbClr val="FFFF00"/>
                          </a:highlight>
                        </a:rPr>
                      </a:br>
                      <a:r>
                        <a:rPr lang="en-US" sz="1200" dirty="0">
                          <a:effectLst/>
                          <a:highlight>
                            <a:srgbClr val="FFFF00"/>
                          </a:highlight>
                        </a:rPr>
                        <a:t>p=0.002</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4.52 (1.85-11.01)</a:t>
                      </a:r>
                      <a:br>
                        <a:rPr lang="en-US" sz="1200" dirty="0">
                          <a:effectLst/>
                          <a:highlight>
                            <a:srgbClr val="FFFF00"/>
                          </a:highlight>
                        </a:rPr>
                      </a:br>
                      <a:r>
                        <a:rPr lang="en-US" sz="1200" dirty="0">
                          <a:effectLst/>
                          <a:highlight>
                            <a:srgbClr val="FFFF00"/>
                          </a:highlight>
                        </a:rPr>
                        <a:t>p=0.001</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2.87 (1.31-6.30)</a:t>
                      </a:r>
                      <a:br>
                        <a:rPr lang="en-US" sz="1200" dirty="0">
                          <a:effectLst/>
                          <a:highlight>
                            <a:srgbClr val="FFFF00"/>
                          </a:highlight>
                        </a:rPr>
                      </a:br>
                      <a:r>
                        <a:rPr lang="en-US" sz="1200" dirty="0">
                          <a:effectLst/>
                          <a:highlight>
                            <a:srgbClr val="FFFF00"/>
                          </a:highlight>
                        </a:rPr>
                        <a:t>p=0.009</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3.12 (1.36-7.13)</a:t>
                      </a:r>
                      <a:br>
                        <a:rPr lang="en-US" sz="1200" dirty="0">
                          <a:effectLst/>
                          <a:highlight>
                            <a:srgbClr val="FFFF00"/>
                          </a:highlight>
                        </a:rPr>
                      </a:br>
                      <a:r>
                        <a:rPr lang="en-US" sz="1200" dirty="0">
                          <a:effectLst/>
                          <a:highlight>
                            <a:srgbClr val="FFFF00"/>
                          </a:highlight>
                        </a:rPr>
                        <a:t>p=0.007</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1.24 (0.39-3.90)</a:t>
                      </a:r>
                      <a:br>
                        <a:rPr lang="en-US" sz="1200">
                          <a:effectLst/>
                        </a:rPr>
                      </a:br>
                      <a:r>
                        <a:rPr lang="en-US" sz="1200">
                          <a:effectLst/>
                        </a:rPr>
                        <a:t>p=0.719</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1.35 (0.42-4.38)</a:t>
                      </a:r>
                      <a:br>
                        <a:rPr lang="en-US" sz="1200">
                          <a:effectLst/>
                        </a:rPr>
                      </a:br>
                      <a:r>
                        <a:rPr lang="en-US" sz="1200">
                          <a:effectLst/>
                        </a:rPr>
                        <a:t>p=0.615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extLst>
                  <a:ext uri="{0D108BD9-81ED-4DB2-BD59-A6C34878D82A}">
                    <a16:rowId xmlns:a16="http://schemas.microsoft.com/office/drawing/2014/main" val="2732558108"/>
                  </a:ext>
                </a:extLst>
              </a:tr>
              <a:tr h="124496">
                <a:tc gridSpan="11">
                  <a:txBody>
                    <a:bodyPr/>
                    <a:lstStyle/>
                    <a:p>
                      <a:pPr marL="0" marR="0">
                        <a:spcBef>
                          <a:spcPts val="0"/>
                        </a:spcBef>
                        <a:spcAft>
                          <a:spcPts val="0"/>
                        </a:spcAft>
                      </a:pPr>
                      <a:r>
                        <a:rPr lang="en-US" sz="1200">
                          <a:effectLst/>
                        </a:rPr>
                        <a:t>KNOWLEDGE, ATTITUDES, HOUSEHOLD DECISION-MAKING AND TASK-SHARING OUTCOMES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226241"/>
                  </a:ext>
                </a:extLst>
              </a:tr>
              <a:tr h="124496">
                <a:tc gridSpan="11">
                  <a:txBody>
                    <a:bodyPr/>
                    <a:lstStyle/>
                    <a:p>
                      <a:pPr marL="0" marR="0">
                        <a:spcBef>
                          <a:spcPts val="0"/>
                        </a:spcBef>
                        <a:spcAft>
                          <a:spcPts val="0"/>
                        </a:spcAft>
                      </a:pPr>
                      <a:r>
                        <a:rPr lang="en-US" sz="1200">
                          <a:effectLst/>
                        </a:rPr>
                        <a:t>IPV Knowledge, Attitudes, Norms†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0033682"/>
                  </a:ext>
                </a:extLst>
              </a:tr>
              <a:tr h="308500">
                <a:tc>
                  <a:txBody>
                    <a:bodyPr/>
                    <a:lstStyle/>
                    <a:p>
                      <a:pPr marL="0" marR="0">
                        <a:spcBef>
                          <a:spcPts val="0"/>
                        </a:spcBef>
                        <a:spcAft>
                          <a:spcPts val="0"/>
                        </a:spcAft>
                      </a:pPr>
                      <a:r>
                        <a:rPr lang="en-US" sz="1200">
                          <a:effectLst/>
                        </a:rPr>
                        <a:t>Knowledge of IPV laws </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413/770 </a:t>
                      </a:r>
                    </a:p>
                    <a:p>
                      <a:pPr marL="0" marR="0" algn="ctr">
                        <a:spcBef>
                          <a:spcPts val="0"/>
                        </a:spcBef>
                        <a:spcAft>
                          <a:spcPts val="0"/>
                        </a:spcAft>
                      </a:pPr>
                      <a:r>
                        <a:rPr lang="en-US" sz="1200">
                          <a:effectLst/>
                        </a:rPr>
                        <a:t>(53.6)</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364/643 </a:t>
                      </a:r>
                    </a:p>
                    <a:p>
                      <a:pPr marL="0" marR="0" algn="ctr">
                        <a:spcBef>
                          <a:spcPts val="0"/>
                        </a:spcBef>
                        <a:spcAft>
                          <a:spcPts val="0"/>
                        </a:spcAft>
                      </a:pPr>
                      <a:r>
                        <a:rPr lang="en-US" sz="1200">
                          <a:effectLst/>
                        </a:rPr>
                        <a:t>(56.6)</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353/607 </a:t>
                      </a:r>
                    </a:p>
                    <a:p>
                      <a:pPr marL="0" marR="0" algn="ctr">
                        <a:spcBef>
                          <a:spcPts val="0"/>
                        </a:spcBef>
                        <a:spcAft>
                          <a:spcPts val="0"/>
                        </a:spcAft>
                      </a:pPr>
                      <a:r>
                        <a:rPr lang="en-US" sz="1200">
                          <a:effectLst/>
                        </a:rPr>
                        <a:t>(58.2)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381/637 </a:t>
                      </a:r>
                    </a:p>
                    <a:p>
                      <a:pPr marL="0" marR="0" algn="ctr">
                        <a:spcBef>
                          <a:spcPts val="0"/>
                        </a:spcBef>
                        <a:spcAft>
                          <a:spcPts val="0"/>
                        </a:spcAft>
                      </a:pPr>
                      <a:r>
                        <a:rPr lang="en-US" sz="1200">
                          <a:effectLst/>
                        </a:rPr>
                        <a:t>(59.9)</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1.13 (0.89-1.43)</a:t>
                      </a:r>
                      <a:br>
                        <a:rPr lang="en-US" sz="1200">
                          <a:effectLst/>
                        </a:rPr>
                      </a:br>
                      <a:r>
                        <a:rPr lang="en-US" sz="1200">
                          <a:effectLst/>
                        </a:rPr>
                        <a:t>p=0.312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1.12 (0.88-1.42)</a:t>
                      </a:r>
                      <a:br>
                        <a:rPr lang="en-US" sz="1200">
                          <a:effectLst/>
                        </a:rPr>
                      </a:br>
                      <a:r>
                        <a:rPr lang="en-US" sz="1200">
                          <a:effectLst/>
                        </a:rPr>
                        <a:t>p=0.352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1.21 (0.99-1.47)</a:t>
                      </a:r>
                      <a:br>
                        <a:rPr lang="en-US" sz="1200" dirty="0">
                          <a:effectLst/>
                          <a:highlight>
                            <a:srgbClr val="FFFF00"/>
                          </a:highlight>
                        </a:rPr>
                      </a:br>
                      <a:r>
                        <a:rPr lang="en-US" sz="1200" dirty="0">
                          <a:effectLst/>
                          <a:highlight>
                            <a:srgbClr val="FFFF00"/>
                          </a:highlight>
                        </a:rPr>
                        <a:t>p=0.058</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highlight>
                            <a:srgbClr val="FFFF00"/>
                          </a:highlight>
                        </a:rPr>
                        <a:t>1.20 (0.99-1.45)</a:t>
                      </a:r>
                      <a:br>
                        <a:rPr lang="en-US" sz="1200">
                          <a:effectLst/>
                          <a:highlight>
                            <a:srgbClr val="FFFF00"/>
                          </a:highlight>
                        </a:rPr>
                      </a:br>
                      <a:r>
                        <a:rPr lang="en-US" sz="1200">
                          <a:effectLst/>
                          <a:highlight>
                            <a:srgbClr val="FFFF00"/>
                          </a:highlight>
                        </a:rPr>
                        <a:t>p=0.056</a:t>
                      </a:r>
                      <a:endParaRPr lang="en-US" sz="120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1.28 (0.99-1.66)</a:t>
                      </a:r>
                      <a:br>
                        <a:rPr lang="en-US" sz="1200">
                          <a:effectLst/>
                        </a:rPr>
                      </a:br>
                      <a:r>
                        <a:rPr lang="en-US" sz="1200">
                          <a:effectLst/>
                        </a:rPr>
                        <a:t>p=0.053</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1.31 (1.02-1.68)</a:t>
                      </a:r>
                      <a:br>
                        <a:rPr lang="en-US" sz="1200">
                          <a:effectLst/>
                        </a:rPr>
                      </a:br>
                      <a:r>
                        <a:rPr lang="en-US" sz="1200">
                          <a:effectLst/>
                        </a:rPr>
                        <a:t>p=0.034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extLst>
                  <a:ext uri="{0D108BD9-81ED-4DB2-BD59-A6C34878D82A}">
                    <a16:rowId xmlns:a16="http://schemas.microsoft.com/office/drawing/2014/main" val="2686571621"/>
                  </a:ext>
                </a:extLst>
              </a:tr>
              <a:tr h="403311">
                <a:tc>
                  <a:txBody>
                    <a:bodyPr/>
                    <a:lstStyle/>
                    <a:p>
                      <a:pPr marL="0" marR="0">
                        <a:spcBef>
                          <a:spcPts val="0"/>
                        </a:spcBef>
                        <a:spcAft>
                          <a:spcPts val="0"/>
                        </a:spcAft>
                      </a:pPr>
                      <a:r>
                        <a:rPr lang="en-US" sz="1200">
                          <a:effectLst/>
                        </a:rPr>
                        <a:t>Support for gender equitable norms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305/770 </a:t>
                      </a:r>
                    </a:p>
                    <a:p>
                      <a:pPr marL="0" marR="0" algn="ctr">
                        <a:spcBef>
                          <a:spcPts val="0"/>
                        </a:spcBef>
                        <a:spcAft>
                          <a:spcPts val="0"/>
                        </a:spcAft>
                      </a:pPr>
                      <a:r>
                        <a:rPr lang="en-US" sz="1200">
                          <a:effectLst/>
                        </a:rPr>
                        <a:t>(39.6)</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281/643 </a:t>
                      </a:r>
                    </a:p>
                    <a:p>
                      <a:pPr marL="0" marR="0" algn="ctr">
                        <a:spcBef>
                          <a:spcPts val="0"/>
                        </a:spcBef>
                        <a:spcAft>
                          <a:spcPts val="0"/>
                        </a:spcAft>
                      </a:pPr>
                      <a:r>
                        <a:rPr lang="en-US" sz="1200">
                          <a:effectLst/>
                        </a:rPr>
                        <a:t>(43.7)</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280/607 </a:t>
                      </a:r>
                    </a:p>
                    <a:p>
                      <a:pPr marL="0" marR="0" algn="ctr">
                        <a:spcBef>
                          <a:spcPts val="0"/>
                        </a:spcBef>
                        <a:spcAft>
                          <a:spcPts val="0"/>
                        </a:spcAft>
                      </a:pPr>
                      <a:r>
                        <a:rPr lang="en-US" sz="1200">
                          <a:effectLst/>
                        </a:rPr>
                        <a:t>(46.1)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236/637 </a:t>
                      </a:r>
                    </a:p>
                    <a:p>
                      <a:pPr marL="0" marR="0" algn="ctr">
                        <a:spcBef>
                          <a:spcPts val="0"/>
                        </a:spcBef>
                        <a:spcAft>
                          <a:spcPts val="0"/>
                        </a:spcAft>
                      </a:pPr>
                      <a:r>
                        <a:rPr lang="en-US" sz="1200">
                          <a:effectLst/>
                        </a:rPr>
                        <a:t>(37.1)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1.18 (0.95-1.48)</a:t>
                      </a:r>
                      <a:br>
                        <a:rPr lang="en-US" sz="1200">
                          <a:effectLst/>
                        </a:rPr>
                      </a:br>
                      <a:r>
                        <a:rPr lang="en-US" sz="1200">
                          <a:effectLst/>
                        </a:rPr>
                        <a:t>p=0.138</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1.21 (0.97-1.52)</a:t>
                      </a:r>
                      <a:br>
                        <a:rPr lang="en-US" sz="1200">
                          <a:effectLst/>
                        </a:rPr>
                      </a:br>
                      <a:r>
                        <a:rPr lang="en-US" sz="1200">
                          <a:effectLst/>
                        </a:rPr>
                        <a:t>p=0.092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1.29 (1.01-1.67)</a:t>
                      </a:r>
                      <a:br>
                        <a:rPr lang="en-US" sz="1200" dirty="0">
                          <a:effectLst/>
                          <a:highlight>
                            <a:srgbClr val="FFFF00"/>
                          </a:highlight>
                        </a:rPr>
                      </a:br>
                      <a:r>
                        <a:rPr lang="en-US" sz="1200" dirty="0">
                          <a:effectLst/>
                          <a:highlight>
                            <a:srgbClr val="FFFF00"/>
                          </a:highlight>
                        </a:rPr>
                        <a:t>p=0.045</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1.32 (1.04-1.68)</a:t>
                      </a:r>
                      <a:br>
                        <a:rPr lang="en-US" sz="1200" dirty="0">
                          <a:effectLst/>
                          <a:highlight>
                            <a:srgbClr val="FFFF00"/>
                          </a:highlight>
                        </a:rPr>
                      </a:br>
                      <a:r>
                        <a:rPr lang="en-US" sz="1200" dirty="0">
                          <a:effectLst/>
                          <a:highlight>
                            <a:srgbClr val="FFFF00"/>
                          </a:highlight>
                        </a:rPr>
                        <a:t>p=0.020</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0.89 (0.65-1.21)</a:t>
                      </a:r>
                      <a:br>
                        <a:rPr lang="en-US" sz="1200">
                          <a:effectLst/>
                        </a:rPr>
                      </a:br>
                      <a:r>
                        <a:rPr lang="en-US" sz="1200">
                          <a:effectLst/>
                        </a:rPr>
                        <a:t>p=0.455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0.89 (0.65-1.21)</a:t>
                      </a:r>
                      <a:br>
                        <a:rPr lang="en-US" sz="1200">
                          <a:effectLst/>
                        </a:rPr>
                      </a:br>
                      <a:r>
                        <a:rPr lang="en-US" sz="1200">
                          <a:effectLst/>
                        </a:rPr>
                        <a:t>p=0.455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extLst>
                  <a:ext uri="{0D108BD9-81ED-4DB2-BD59-A6C34878D82A}">
                    <a16:rowId xmlns:a16="http://schemas.microsoft.com/office/drawing/2014/main" val="2947706277"/>
                  </a:ext>
                </a:extLst>
              </a:tr>
              <a:tr h="308500">
                <a:tc>
                  <a:txBody>
                    <a:bodyPr/>
                    <a:lstStyle/>
                    <a:p>
                      <a:pPr marL="0" marR="0">
                        <a:spcBef>
                          <a:spcPts val="0"/>
                        </a:spcBef>
                        <a:spcAft>
                          <a:spcPts val="0"/>
                        </a:spcAft>
                      </a:pPr>
                      <a:r>
                        <a:rPr lang="en-US" sz="1200">
                          <a:effectLst/>
                        </a:rPr>
                        <a:t>Do not believe IPV is justified</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299/770 </a:t>
                      </a:r>
                    </a:p>
                    <a:p>
                      <a:pPr marL="0" marR="0" algn="ctr">
                        <a:spcBef>
                          <a:spcPts val="0"/>
                        </a:spcBef>
                        <a:spcAft>
                          <a:spcPts val="0"/>
                        </a:spcAft>
                      </a:pPr>
                      <a:r>
                        <a:rPr lang="en-US" sz="1200">
                          <a:effectLst/>
                        </a:rPr>
                        <a:t>(38.8)</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277/643 </a:t>
                      </a:r>
                    </a:p>
                    <a:p>
                      <a:pPr marL="0" marR="0" algn="ctr">
                        <a:spcBef>
                          <a:spcPts val="0"/>
                        </a:spcBef>
                        <a:spcAft>
                          <a:spcPts val="0"/>
                        </a:spcAft>
                      </a:pPr>
                      <a:r>
                        <a:rPr lang="en-US" sz="1200">
                          <a:effectLst/>
                        </a:rPr>
                        <a:t>(43.1)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266/607 </a:t>
                      </a:r>
                    </a:p>
                    <a:p>
                      <a:pPr marL="0" marR="0" algn="ctr">
                        <a:spcBef>
                          <a:spcPts val="0"/>
                        </a:spcBef>
                        <a:spcAft>
                          <a:spcPts val="0"/>
                        </a:spcAft>
                      </a:pPr>
                      <a:r>
                        <a:rPr lang="en-US" sz="1200">
                          <a:effectLst/>
                        </a:rPr>
                        <a:t>(43.8)</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237/637 </a:t>
                      </a:r>
                    </a:p>
                    <a:p>
                      <a:pPr marL="0" marR="0" algn="ctr">
                        <a:spcBef>
                          <a:spcPts val="0"/>
                        </a:spcBef>
                        <a:spcAft>
                          <a:spcPts val="0"/>
                        </a:spcAft>
                      </a:pPr>
                      <a:r>
                        <a:rPr lang="en-US" sz="1200">
                          <a:effectLst/>
                        </a:rPr>
                        <a:t>(37.2)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1.20 (0.94-1.54)</a:t>
                      </a:r>
                      <a:br>
                        <a:rPr lang="en-US" sz="1200">
                          <a:effectLst/>
                        </a:rPr>
                      </a:br>
                      <a:r>
                        <a:rPr lang="en-US" sz="1200">
                          <a:effectLst/>
                        </a:rPr>
                        <a:t>p=0.144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1.21 (0.93-1.58)</a:t>
                      </a:r>
                      <a:br>
                        <a:rPr lang="en-US" sz="1200">
                          <a:effectLst/>
                        </a:rPr>
                      </a:br>
                      <a:r>
                        <a:rPr lang="en-US" sz="1200">
                          <a:effectLst/>
                        </a:rPr>
                        <a:t>p=0.150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1.22 (0.94-1.57)</a:t>
                      </a:r>
                      <a:br>
                        <a:rPr lang="en-US" sz="1200">
                          <a:effectLst/>
                        </a:rPr>
                      </a:br>
                      <a:r>
                        <a:rPr lang="en-US" sz="1200">
                          <a:effectLst/>
                        </a:rPr>
                        <a:t>p=0.140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1.22 (0.94-1.58)</a:t>
                      </a:r>
                      <a:br>
                        <a:rPr lang="en-US" sz="1200">
                          <a:effectLst/>
                        </a:rPr>
                      </a:br>
                      <a:r>
                        <a:rPr lang="en-US" sz="1200">
                          <a:effectLst/>
                        </a:rPr>
                        <a:t>p=0.137</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0.93 (0.72-1.19)</a:t>
                      </a:r>
                      <a:br>
                        <a:rPr lang="en-US" sz="1200">
                          <a:effectLst/>
                        </a:rPr>
                      </a:br>
                      <a:r>
                        <a:rPr lang="en-US" sz="1200">
                          <a:effectLst/>
                        </a:rPr>
                        <a:t>p=0.554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0.93 (0.73-1.18)</a:t>
                      </a:r>
                      <a:br>
                        <a:rPr lang="en-US" sz="1200">
                          <a:effectLst/>
                        </a:rPr>
                      </a:br>
                      <a:r>
                        <a:rPr lang="en-US" sz="1200">
                          <a:effectLst/>
                        </a:rPr>
                        <a:t>p=0.537</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extLst>
                  <a:ext uri="{0D108BD9-81ED-4DB2-BD59-A6C34878D82A}">
                    <a16:rowId xmlns:a16="http://schemas.microsoft.com/office/drawing/2014/main" val="2961080331"/>
                  </a:ext>
                </a:extLst>
              </a:tr>
              <a:tr h="124496">
                <a:tc gridSpan="11">
                  <a:txBody>
                    <a:bodyPr/>
                    <a:lstStyle/>
                    <a:p>
                      <a:pPr marL="0" marR="0">
                        <a:spcBef>
                          <a:spcPts val="0"/>
                        </a:spcBef>
                        <a:spcAft>
                          <a:spcPts val="0"/>
                        </a:spcAft>
                      </a:pPr>
                      <a:r>
                        <a:rPr lang="en-US" sz="1200">
                          <a:effectLst/>
                        </a:rPr>
                        <a:t>Household Decision-Making and Division of Childcare and Household Tasks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28530582"/>
                  </a:ext>
                </a:extLst>
              </a:tr>
              <a:tr h="498121">
                <a:tc>
                  <a:txBody>
                    <a:bodyPr/>
                    <a:lstStyle/>
                    <a:p>
                      <a:pPr marL="0" marR="0">
                        <a:spcBef>
                          <a:spcPts val="0"/>
                        </a:spcBef>
                        <a:spcAft>
                          <a:spcPts val="0"/>
                        </a:spcAft>
                      </a:pPr>
                      <a:r>
                        <a:rPr lang="en-US" sz="1200">
                          <a:effectLst/>
                        </a:rPr>
                        <a:t>Male involvement (household &amp; childcare tasks)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84/1460 </a:t>
                      </a:r>
                    </a:p>
                    <a:p>
                      <a:pPr marL="0" marR="0" algn="ctr">
                        <a:spcBef>
                          <a:spcPts val="0"/>
                        </a:spcBef>
                        <a:spcAft>
                          <a:spcPts val="0"/>
                        </a:spcAft>
                      </a:pPr>
                      <a:r>
                        <a:rPr lang="en-US" sz="1200">
                          <a:effectLst/>
                        </a:rPr>
                        <a:t>(5.8)</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101/1253 </a:t>
                      </a:r>
                    </a:p>
                    <a:p>
                      <a:pPr marL="0" marR="0" algn="ctr">
                        <a:spcBef>
                          <a:spcPts val="0"/>
                        </a:spcBef>
                        <a:spcAft>
                          <a:spcPts val="0"/>
                        </a:spcAft>
                      </a:pPr>
                      <a:r>
                        <a:rPr lang="en-US" sz="1200">
                          <a:effectLst/>
                        </a:rPr>
                        <a:t>(8.1)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76/1217 </a:t>
                      </a:r>
                    </a:p>
                    <a:p>
                      <a:pPr marL="0" marR="0" algn="ctr">
                        <a:spcBef>
                          <a:spcPts val="0"/>
                        </a:spcBef>
                        <a:spcAft>
                          <a:spcPts val="0"/>
                        </a:spcAft>
                      </a:pPr>
                      <a:r>
                        <a:rPr lang="en-US" sz="1200">
                          <a:effectLst/>
                        </a:rPr>
                        <a:t>(6.2)</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85/1236 </a:t>
                      </a:r>
                    </a:p>
                    <a:p>
                      <a:pPr marL="0" marR="0" algn="ctr">
                        <a:spcBef>
                          <a:spcPts val="0"/>
                        </a:spcBef>
                        <a:spcAft>
                          <a:spcPts val="0"/>
                        </a:spcAft>
                      </a:pPr>
                      <a:r>
                        <a:rPr lang="en-US" sz="1200">
                          <a:effectLst/>
                        </a:rPr>
                        <a:t>(6.9)</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1.45 (1.06-2.00)</a:t>
                      </a:r>
                      <a:br>
                        <a:rPr lang="en-US" sz="1200" dirty="0">
                          <a:effectLst/>
                          <a:highlight>
                            <a:srgbClr val="FFFF00"/>
                          </a:highlight>
                        </a:rPr>
                      </a:br>
                      <a:r>
                        <a:rPr lang="en-US" sz="1200" dirty="0">
                          <a:effectLst/>
                          <a:highlight>
                            <a:srgbClr val="FFFF00"/>
                          </a:highlight>
                        </a:rPr>
                        <a:t>p=0.021</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highlight>
                            <a:srgbClr val="FFFF00"/>
                          </a:highlight>
                        </a:rPr>
                        <a:t>1.47 (1.08-2.01)</a:t>
                      </a:r>
                      <a:br>
                        <a:rPr lang="en-US" sz="1200" dirty="0">
                          <a:effectLst/>
                          <a:highlight>
                            <a:srgbClr val="FFFF00"/>
                          </a:highlight>
                        </a:rPr>
                      </a:br>
                      <a:r>
                        <a:rPr lang="en-US" sz="1200" dirty="0">
                          <a:effectLst/>
                          <a:highlight>
                            <a:srgbClr val="FFFF00"/>
                          </a:highlight>
                        </a:rPr>
                        <a:t>p=0.016</a:t>
                      </a:r>
                      <a:endParaRPr lang="en-US" sz="1200" dirty="0">
                        <a:effectLst/>
                        <a:highlight>
                          <a:srgbClr val="FFFF00"/>
                        </a:highligh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1.08 (0.72-1.62)</a:t>
                      </a:r>
                      <a:br>
                        <a:rPr lang="en-US" sz="1200">
                          <a:effectLst/>
                        </a:rPr>
                      </a:br>
                      <a:r>
                        <a:rPr lang="en-US" sz="1200">
                          <a:effectLst/>
                        </a:rPr>
                        <a:t>p=0.704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1.06 (0.70-1.61)</a:t>
                      </a:r>
                      <a:br>
                        <a:rPr lang="en-US" sz="1200">
                          <a:effectLst/>
                        </a:rPr>
                      </a:br>
                      <a:r>
                        <a:rPr lang="en-US" sz="1200">
                          <a:effectLst/>
                        </a:rPr>
                        <a:t>p=0.777</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1.21 (0.88-1.68)</a:t>
                      </a:r>
                      <a:br>
                        <a:rPr lang="en-US" sz="1200">
                          <a:effectLst/>
                        </a:rPr>
                      </a:br>
                      <a:r>
                        <a:rPr lang="en-US" sz="1200">
                          <a:effectLst/>
                        </a:rPr>
                        <a:t>p=0.244</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1.18 (0.84-1.66)</a:t>
                      </a:r>
                      <a:br>
                        <a:rPr lang="en-US" sz="1200">
                          <a:effectLst/>
                        </a:rPr>
                      </a:br>
                      <a:r>
                        <a:rPr lang="en-US" sz="1200">
                          <a:effectLst/>
                        </a:rPr>
                        <a:t>p=0.350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extLst>
                  <a:ext uri="{0D108BD9-81ED-4DB2-BD59-A6C34878D82A}">
                    <a16:rowId xmlns:a16="http://schemas.microsoft.com/office/drawing/2014/main" val="2822395088"/>
                  </a:ext>
                </a:extLst>
              </a:tr>
              <a:tr h="687742">
                <a:tc>
                  <a:txBody>
                    <a:bodyPr/>
                    <a:lstStyle/>
                    <a:p>
                      <a:pPr marL="0" marR="0">
                        <a:spcBef>
                          <a:spcPts val="0"/>
                        </a:spcBef>
                        <a:spcAft>
                          <a:spcPts val="0"/>
                        </a:spcAft>
                      </a:pPr>
                      <a:r>
                        <a:rPr lang="en-US" sz="1200">
                          <a:effectLst/>
                        </a:rPr>
                        <a:t>Male dominance in decision-making (spending time with family/friends)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608/1453 </a:t>
                      </a:r>
                    </a:p>
                    <a:p>
                      <a:pPr marL="0" marR="0" algn="ctr">
                        <a:spcBef>
                          <a:spcPts val="0"/>
                        </a:spcBef>
                        <a:spcAft>
                          <a:spcPts val="0"/>
                        </a:spcAft>
                      </a:pPr>
                      <a:r>
                        <a:rPr lang="en-US" sz="1200">
                          <a:effectLst/>
                        </a:rPr>
                        <a:t>(41.8)</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512/1245 </a:t>
                      </a:r>
                    </a:p>
                    <a:p>
                      <a:pPr marL="0" marR="0" algn="ctr">
                        <a:spcBef>
                          <a:spcPts val="0"/>
                        </a:spcBef>
                        <a:spcAft>
                          <a:spcPts val="0"/>
                        </a:spcAft>
                      </a:pPr>
                      <a:r>
                        <a:rPr lang="en-US" sz="1200">
                          <a:effectLst/>
                        </a:rPr>
                        <a:t>(41.1)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496/1206 </a:t>
                      </a:r>
                    </a:p>
                    <a:p>
                      <a:pPr marL="0" marR="0" algn="ctr">
                        <a:spcBef>
                          <a:spcPts val="0"/>
                        </a:spcBef>
                        <a:spcAft>
                          <a:spcPts val="0"/>
                        </a:spcAft>
                      </a:pPr>
                      <a:r>
                        <a:rPr lang="en-US" sz="1200">
                          <a:effectLst/>
                        </a:rPr>
                        <a:t>(41.1)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540/1227 </a:t>
                      </a:r>
                    </a:p>
                    <a:p>
                      <a:pPr marL="0" marR="0" algn="ctr">
                        <a:spcBef>
                          <a:spcPts val="0"/>
                        </a:spcBef>
                        <a:spcAft>
                          <a:spcPts val="0"/>
                        </a:spcAft>
                      </a:pPr>
                      <a:r>
                        <a:rPr lang="en-US" sz="1200">
                          <a:effectLst/>
                        </a:rPr>
                        <a:t>(44.0)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0.96 (0.73-1.26)</a:t>
                      </a:r>
                      <a:br>
                        <a:rPr lang="en-US" sz="1200">
                          <a:effectLst/>
                        </a:rPr>
                      </a:br>
                      <a:r>
                        <a:rPr lang="en-US" sz="1200">
                          <a:effectLst/>
                        </a:rPr>
                        <a:t>p=0.775</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0.95 (0.72-1.25)</a:t>
                      </a:r>
                      <a:br>
                        <a:rPr lang="en-US" sz="1200">
                          <a:effectLst/>
                        </a:rPr>
                      </a:br>
                      <a:r>
                        <a:rPr lang="en-US" sz="1200">
                          <a:effectLst/>
                        </a:rPr>
                        <a:t>p=0.726</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0.97 (0.75-1.25)</a:t>
                      </a:r>
                      <a:br>
                        <a:rPr lang="en-US" sz="1200">
                          <a:effectLst/>
                        </a:rPr>
                      </a:br>
                      <a:r>
                        <a:rPr lang="en-US" sz="1200">
                          <a:effectLst/>
                        </a:rPr>
                        <a:t>p=0.801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0.96 (0.74-1.23)</a:t>
                      </a:r>
                      <a:br>
                        <a:rPr lang="en-US" sz="1200">
                          <a:effectLst/>
                        </a:rPr>
                      </a:br>
                      <a:r>
                        <a:rPr lang="en-US" sz="1200">
                          <a:effectLst/>
                        </a:rPr>
                        <a:t>p=0.731</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a:effectLst/>
                        </a:rPr>
                        <a:t>1.10 (0.85-1.43)</a:t>
                      </a:r>
                      <a:br>
                        <a:rPr lang="en-US" sz="1200">
                          <a:effectLst/>
                        </a:rPr>
                      </a:br>
                      <a:r>
                        <a:rPr lang="en-US" sz="1200">
                          <a:effectLst/>
                        </a:rPr>
                        <a:t>p=0.460</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tc>
                  <a:txBody>
                    <a:bodyPr/>
                    <a:lstStyle/>
                    <a:p>
                      <a:pPr marL="0" marR="0" algn="ctr">
                        <a:spcBef>
                          <a:spcPts val="0"/>
                        </a:spcBef>
                        <a:spcAft>
                          <a:spcPts val="0"/>
                        </a:spcAft>
                      </a:pPr>
                      <a:r>
                        <a:rPr lang="en-US" sz="1200" dirty="0">
                          <a:effectLst/>
                        </a:rPr>
                        <a:t>1.13 (0.87-1.46)</a:t>
                      </a:r>
                      <a:br>
                        <a:rPr lang="en-US" sz="1200" dirty="0">
                          <a:effectLst/>
                        </a:rPr>
                      </a:br>
                      <a:r>
                        <a:rPr lang="en-US" sz="1200" dirty="0">
                          <a:effectLst/>
                        </a:rPr>
                        <a:t>p=0.368</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11607" marR="11607" marT="11607" marB="11607" anchor="ctr"/>
                </a:tc>
                <a:extLst>
                  <a:ext uri="{0D108BD9-81ED-4DB2-BD59-A6C34878D82A}">
                    <a16:rowId xmlns:a16="http://schemas.microsoft.com/office/drawing/2014/main" val="2982444828"/>
                  </a:ext>
                </a:extLst>
              </a:tr>
            </a:tbl>
          </a:graphicData>
        </a:graphic>
      </p:graphicFrame>
    </p:spTree>
    <p:extLst>
      <p:ext uri="{BB962C8B-B14F-4D97-AF65-F5344CB8AC3E}">
        <p14:creationId xmlns:p14="http://schemas.microsoft.com/office/powerpoint/2010/main" val="2266071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Learning more about measurement</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40017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a:ea typeface="Cambria" panose="02040503050406030204" pitchFamily="18" charset="0"/>
              </a:rPr>
              <a:t>Given the scope of data collection for the trial, we also sought to incorporate some measurement innovations.</a:t>
            </a:r>
          </a:p>
          <a:p>
            <a:pPr marL="800100" lvl="1" indent="-342900">
              <a:buFont typeface="Arial" panose="020B0604020202020204" pitchFamily="34" charset="0"/>
              <a:buChar char="•"/>
            </a:pPr>
            <a:r>
              <a:rPr lang="en-US" sz="2400">
                <a:ea typeface="Cambria" panose="02040503050406030204" pitchFamily="18" charset="0"/>
              </a:rPr>
              <a:t>We included retrospective questions for respondents to report their exposure to intimate partner violence in their natal home (among parents).</a:t>
            </a:r>
          </a:p>
          <a:p>
            <a:pPr marL="800100" lvl="1" indent="-342900">
              <a:buFont typeface="Arial" panose="020B0604020202020204" pitchFamily="34" charset="0"/>
              <a:buChar char="•"/>
            </a:pPr>
            <a:r>
              <a:rPr lang="en-US" sz="2400">
                <a:ea typeface="Cambria" panose="02040503050406030204" pitchFamily="18" charset="0"/>
              </a:rPr>
              <a:t>We also surveyed both men and women at endline about their perpetration of / experience of IPV, and thus have symmetric reports within households.</a:t>
            </a:r>
          </a:p>
          <a:p>
            <a:pPr marL="342900" marR="0" indent="-342900">
              <a:spcBef>
                <a:spcPts val="0"/>
              </a:spcBef>
              <a:spcAft>
                <a:spcPts val="0"/>
              </a:spcAft>
              <a:buFont typeface="Arial" panose="020B0604020202020204" pitchFamily="34" charset="0"/>
              <a:buChar char="•"/>
            </a:pPr>
            <a:r>
              <a:rPr lang="en-US" sz="2400">
                <a:ea typeface="Cambria" panose="02040503050406030204" pitchFamily="18" charset="0"/>
              </a:rPr>
              <a:t>Analyzing this data, we identified two other empirical patterns that may inform future research (particularly longitudinal analysis).</a:t>
            </a:r>
          </a:p>
          <a:p>
            <a:pPr marL="800100" lvl="1" indent="-342900">
              <a:buFont typeface="Arial" panose="020B0604020202020204" pitchFamily="34" charset="0"/>
              <a:buChar char="•"/>
            </a:pPr>
            <a:r>
              <a:rPr lang="en-US" sz="2400">
                <a:ea typeface="Cambria" panose="02040503050406030204" pitchFamily="18" charset="0"/>
              </a:rPr>
              <a:t>The cross-generational correlation between experience of IPV in the natal home and reports of IPV in the marital home are essentially null: </a:t>
            </a:r>
            <a:r>
              <a:rPr lang="en-US" sz="1400" b="0" i="0">
                <a:effectLst/>
                <a:latin typeface="TwitterChirp"/>
              </a:rPr>
              <a:t>https://www.sciencedirect.com/science/article/pii/S0305750X20304873 </a:t>
            </a:r>
            <a:endParaRPr lang="en-US" sz="1400">
              <a:ea typeface="Cambria" panose="02040503050406030204" pitchFamily="18" charset="0"/>
            </a:endParaRPr>
          </a:p>
        </p:txBody>
      </p:sp>
    </p:spTree>
    <p:extLst>
      <p:ext uri="{BB962C8B-B14F-4D97-AF65-F5344CB8AC3E}">
        <p14:creationId xmlns:p14="http://schemas.microsoft.com/office/powerpoint/2010/main" val="825127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Discordance</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269603" y="1190000"/>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In addition, discordance between men and women in reporting IPV in the marital home is significant.</a:t>
            </a:r>
          </a:p>
          <a:p>
            <a:pPr marL="800100" lvl="1" indent="-342900">
              <a:buFont typeface="Arial" panose="020B0604020202020204" pitchFamily="34" charset="0"/>
              <a:buChar char="•"/>
            </a:pPr>
            <a:r>
              <a:rPr lang="en-US" sz="2400" dirty="0">
                <a:ea typeface="Cambria" panose="02040503050406030204" pitchFamily="18" charset="0"/>
              </a:rPr>
              <a:t>Using both male and female reports of IPV to construct a household-level measure of IPV leads to a huge increase in the reported prevalence: prevalence of physical IPV increases from 21% to 37%.</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We present some associational evidence that men and women (but particularly men) with generally more gender-equitable attitudes seem significantly less likely to report perpetrating / experiencing IPV while their spouse reports the opposite.</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This is suggestive of some role of shame in IPV reporting.</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Paper: </a:t>
            </a:r>
            <a:r>
              <a:rPr lang="en-US" sz="1400" dirty="0">
                <a:ea typeface="Cambria" panose="02040503050406030204" pitchFamily="18" charset="0"/>
              </a:rPr>
              <a:t>https://journals.sagepub.com/doi/abs/10.1177/08862605221076163</a:t>
            </a:r>
          </a:p>
          <a:p>
            <a:pPr marL="800100" lvl="1" indent="-342900">
              <a:buFont typeface="Arial" panose="020B0604020202020204" pitchFamily="34" charset="0"/>
              <a:buChar char="•"/>
            </a:pPr>
            <a:endParaRPr lang="en-US" sz="2400" dirty="0">
              <a:ea typeface="Cambria" panose="02040503050406030204" pitchFamily="18" charset="0"/>
            </a:endParaRPr>
          </a:p>
        </p:txBody>
      </p:sp>
    </p:spTree>
    <p:extLst>
      <p:ext uri="{BB962C8B-B14F-4D97-AF65-F5344CB8AC3E}">
        <p14:creationId xmlns:p14="http://schemas.microsoft.com/office/powerpoint/2010/main" val="155637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Synthesizing evidence </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279312"/>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Building on this earlier paper, I worked with an interdisciplinary team to conduct a systematic review and meta-analysis drawing on randomized controlled trials of community-level or group-based interventions targeting the prevention and reduction of IPV in LMICs, unified by a shared theory of change.</a:t>
            </a:r>
          </a:p>
          <a:p>
            <a:pPr marL="342900" marR="0" indent="-342900">
              <a:spcBef>
                <a:spcPts val="0"/>
              </a:spcBef>
              <a:spcAft>
                <a:spcPts val="0"/>
              </a:spcAft>
              <a:buFont typeface="Arial" panose="020B0604020202020204" pitchFamily="34" charset="0"/>
              <a:buChar char="•"/>
            </a:pPr>
            <a:r>
              <a:rPr lang="en-GB" sz="2400" dirty="0">
                <a:ea typeface="Times New Roman" panose="02020603050405020304" pitchFamily="18" charset="0"/>
              </a:rPr>
              <a:t>What is the TOC?</a:t>
            </a:r>
            <a:r>
              <a:rPr lang="en-GB" sz="2400" dirty="0">
                <a:effectLst/>
                <a:ea typeface="Times New Roman" panose="02020603050405020304" pitchFamily="18" charset="0"/>
              </a:rPr>
              <a:t> </a:t>
            </a:r>
            <a:r>
              <a:rPr lang="en-GB" sz="2400" dirty="0">
                <a:solidFill>
                  <a:srgbClr val="000000"/>
                </a:solidFill>
                <a:ea typeface="Times New Roman" panose="02020603050405020304" pitchFamily="18" charset="0"/>
              </a:rPr>
              <a:t> S</a:t>
            </a:r>
            <a:r>
              <a:rPr lang="en-GB" sz="2400" dirty="0">
                <a:solidFill>
                  <a:srgbClr val="000000"/>
                </a:solidFill>
                <a:effectLst/>
                <a:ea typeface="Times New Roman" panose="02020603050405020304" pitchFamily="18" charset="0"/>
              </a:rPr>
              <a:t>hifting community attitudes, social norms, and individual behaviours through participatory processes is essential for preventing IPV.  </a:t>
            </a:r>
            <a:endParaRPr lang="en-GB" sz="2400" dirty="0">
              <a:effectLst/>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GB" sz="2400" dirty="0">
                <a:ea typeface="Times New Roman" panose="02020603050405020304" pitchFamily="18" charset="0"/>
              </a:rPr>
              <a:t>We expanded the scope of meta-analytic evidence for a rapidly growing, cutting-edge body of literature.</a:t>
            </a:r>
            <a:endParaRPr lang="en-GB" sz="2400" dirty="0">
              <a:effectLst/>
              <a:ea typeface="Times New Roman" panose="02020603050405020304" pitchFamily="18" charset="0"/>
            </a:endParaRPr>
          </a:p>
          <a:p>
            <a:pPr marL="0" marR="0">
              <a:lnSpc>
                <a:spcPct val="150000"/>
              </a:lnSpc>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3119462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Inclusion criteria for the systematic review</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347397"/>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The meta-analysis included only randomized controlled trials conducted in LMICs in which the interventions of interest:</a:t>
            </a:r>
          </a:p>
          <a:p>
            <a:pPr marL="800100" lvl="1" indent="-342900">
              <a:buFont typeface="Arial" panose="020B0604020202020204" pitchFamily="34" charset="0"/>
              <a:buChar char="•"/>
            </a:pPr>
            <a:r>
              <a:rPr lang="en-US" sz="2400" dirty="0">
                <a:ea typeface="Cambria" panose="02040503050406030204" pitchFamily="18" charset="0"/>
              </a:rPr>
              <a:t>Focused on preventing and reducing IPV</a:t>
            </a:r>
          </a:p>
          <a:p>
            <a:pPr marL="800100" lvl="1" indent="-342900">
              <a:buFont typeface="Arial" panose="020B0604020202020204" pitchFamily="34" charset="0"/>
              <a:buChar char="•"/>
            </a:pPr>
            <a:r>
              <a:rPr lang="en-US" sz="2400" dirty="0">
                <a:ea typeface="Cambria" panose="02040503050406030204" pitchFamily="18" charset="0"/>
              </a:rPr>
              <a:t>Were community-level or group-based (i.e., not one-on-one therapeutic interventions)</a:t>
            </a:r>
          </a:p>
          <a:p>
            <a:pPr marL="800100" lvl="1" indent="-342900">
              <a:buFont typeface="Arial" panose="020B0604020202020204" pitchFamily="34" charset="0"/>
              <a:buChar char="•"/>
            </a:pPr>
            <a:r>
              <a:rPr lang="en-US" sz="2400" dirty="0">
                <a:ea typeface="Cambria" panose="02040503050406030204" pitchFamily="18" charset="0"/>
              </a:rPr>
              <a:t>Were not primarily economic</a:t>
            </a:r>
          </a:p>
          <a:p>
            <a:pPr marL="800100" lvl="1" indent="-342900">
              <a:buFont typeface="Arial" panose="020B0604020202020204" pitchFamily="34" charset="0"/>
              <a:buChar char="•"/>
            </a:pPr>
            <a:r>
              <a:rPr lang="en-US" sz="2400" dirty="0">
                <a:ea typeface="Cambria" panose="02040503050406030204" pitchFamily="18" charset="0"/>
              </a:rPr>
              <a:t>Did not target adolescents; women who are sex workers; or women who have already been identified as experiencing IPV</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We identified 30 trials; 20 of the 30 were published in 2018 or later.</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26 of the 30 are from sub-Saharan Africa.</a:t>
            </a:r>
          </a:p>
        </p:txBody>
      </p:sp>
    </p:spTree>
    <p:extLst>
      <p:ext uri="{BB962C8B-B14F-4D97-AF65-F5344CB8AC3E}">
        <p14:creationId xmlns:p14="http://schemas.microsoft.com/office/powerpoint/2010/main" val="3137095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map of the world&#10;&#10;Description automatically generated">
            <a:extLst>
              <a:ext uri="{FF2B5EF4-FFF2-40B4-BE49-F238E27FC236}">
                <a16:creationId xmlns:a16="http://schemas.microsoft.com/office/drawing/2014/main" id="{CA917AAD-2126-4D62-AC8F-173F727BA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2478" y="224853"/>
            <a:ext cx="7800671" cy="6766503"/>
          </a:xfrm>
          <a:prstGeom prst="rect">
            <a:avLst/>
          </a:prstGeom>
        </p:spPr>
      </p:pic>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Trial sites</a:t>
            </a:r>
          </a:p>
        </p:txBody>
      </p:sp>
      <p:sp>
        <p:nvSpPr>
          <p:cNvPr id="18" name="Rectangle 17">
            <a:extLst>
              <a:ext uri="{FF2B5EF4-FFF2-40B4-BE49-F238E27FC236}">
                <a16:creationId xmlns:a16="http://schemas.microsoft.com/office/drawing/2014/main" id="{5B7F0195-CA07-8F2A-2868-14569F72F2E4}"/>
              </a:ext>
            </a:extLst>
          </p:cNvPr>
          <p:cNvSpPr/>
          <p:nvPr/>
        </p:nvSpPr>
        <p:spPr>
          <a:xfrm>
            <a:off x="6100995" y="4826836"/>
            <a:ext cx="1176729" cy="584617"/>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South Africa: </a:t>
            </a:r>
          </a:p>
          <a:p>
            <a:pPr algn="ctr"/>
            <a:r>
              <a:rPr lang="en-US" sz="1400" dirty="0">
                <a:solidFill>
                  <a:schemeClr val="tx1"/>
                </a:solidFill>
              </a:rPr>
              <a:t>8 trials</a:t>
            </a:r>
          </a:p>
        </p:txBody>
      </p:sp>
      <p:sp>
        <p:nvSpPr>
          <p:cNvPr id="20" name="Rectangle 19">
            <a:extLst>
              <a:ext uri="{FF2B5EF4-FFF2-40B4-BE49-F238E27FC236}">
                <a16:creationId xmlns:a16="http://schemas.microsoft.com/office/drawing/2014/main" id="{07672FA2-C9C0-FCDB-66DD-D66845C53527}"/>
              </a:ext>
            </a:extLst>
          </p:cNvPr>
          <p:cNvSpPr/>
          <p:nvPr/>
        </p:nvSpPr>
        <p:spPr>
          <a:xfrm>
            <a:off x="3929918" y="4319666"/>
            <a:ext cx="1176729" cy="584617"/>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Colombia: </a:t>
            </a:r>
          </a:p>
          <a:p>
            <a:pPr algn="ctr"/>
            <a:r>
              <a:rPr lang="en-US" sz="1400" dirty="0">
                <a:solidFill>
                  <a:schemeClr val="tx1"/>
                </a:solidFill>
              </a:rPr>
              <a:t>1 trial</a:t>
            </a:r>
          </a:p>
        </p:txBody>
      </p:sp>
      <p:sp>
        <p:nvSpPr>
          <p:cNvPr id="23" name="Rectangle 22">
            <a:extLst>
              <a:ext uri="{FF2B5EF4-FFF2-40B4-BE49-F238E27FC236}">
                <a16:creationId xmlns:a16="http://schemas.microsoft.com/office/drawing/2014/main" id="{1E2EC3C7-7C71-0E8B-4242-24FAE34B895C}"/>
              </a:ext>
            </a:extLst>
          </p:cNvPr>
          <p:cNvSpPr/>
          <p:nvPr/>
        </p:nvSpPr>
        <p:spPr>
          <a:xfrm>
            <a:off x="8107179" y="3005527"/>
            <a:ext cx="1561474" cy="757004"/>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Afghanistan, Bangladesh, Nepal: 1 trial each</a:t>
            </a:r>
          </a:p>
        </p:txBody>
      </p:sp>
      <p:sp>
        <p:nvSpPr>
          <p:cNvPr id="24" name="Rectangle 23">
            <a:extLst>
              <a:ext uri="{FF2B5EF4-FFF2-40B4-BE49-F238E27FC236}">
                <a16:creationId xmlns:a16="http://schemas.microsoft.com/office/drawing/2014/main" id="{A7B872D6-C87E-1335-E86F-7AF0599D2D75}"/>
              </a:ext>
            </a:extLst>
          </p:cNvPr>
          <p:cNvSpPr/>
          <p:nvPr/>
        </p:nvSpPr>
        <p:spPr>
          <a:xfrm>
            <a:off x="5946490" y="3762531"/>
            <a:ext cx="1176729" cy="584617"/>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Côte d’Ivoire: </a:t>
            </a:r>
          </a:p>
          <a:p>
            <a:pPr algn="ctr"/>
            <a:r>
              <a:rPr lang="en-US" sz="1400" dirty="0">
                <a:solidFill>
                  <a:schemeClr val="tx1"/>
                </a:solidFill>
              </a:rPr>
              <a:t>2 trials</a:t>
            </a:r>
          </a:p>
        </p:txBody>
      </p:sp>
      <p:sp>
        <p:nvSpPr>
          <p:cNvPr id="25" name="Rectangle 24">
            <a:extLst>
              <a:ext uri="{FF2B5EF4-FFF2-40B4-BE49-F238E27FC236}">
                <a16:creationId xmlns:a16="http://schemas.microsoft.com/office/drawing/2014/main" id="{505EFCD3-B93D-3B27-DFB5-623151F6079D}"/>
              </a:ext>
            </a:extLst>
          </p:cNvPr>
          <p:cNvSpPr/>
          <p:nvPr/>
        </p:nvSpPr>
        <p:spPr>
          <a:xfrm>
            <a:off x="7875223" y="4106162"/>
            <a:ext cx="1176729" cy="584617"/>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Tanzania:</a:t>
            </a:r>
          </a:p>
          <a:p>
            <a:pPr algn="ctr"/>
            <a:r>
              <a:rPr lang="en-US" sz="1400" dirty="0">
                <a:solidFill>
                  <a:schemeClr val="tx1"/>
                </a:solidFill>
              </a:rPr>
              <a:t> 6 trials</a:t>
            </a:r>
          </a:p>
        </p:txBody>
      </p:sp>
      <p:sp>
        <p:nvSpPr>
          <p:cNvPr id="27" name="Rectangle 26">
            <a:extLst>
              <a:ext uri="{FF2B5EF4-FFF2-40B4-BE49-F238E27FC236}">
                <a16:creationId xmlns:a16="http://schemas.microsoft.com/office/drawing/2014/main" id="{3C4A2CDB-805E-5A8C-449C-25AC5035F98B}"/>
              </a:ext>
            </a:extLst>
          </p:cNvPr>
          <p:cNvSpPr/>
          <p:nvPr/>
        </p:nvSpPr>
        <p:spPr>
          <a:xfrm>
            <a:off x="7742816" y="4749378"/>
            <a:ext cx="1344115" cy="662068"/>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Rwanda: 3 trials</a:t>
            </a:r>
          </a:p>
          <a:p>
            <a:pPr algn="ctr"/>
            <a:r>
              <a:rPr lang="en-US" sz="1400" dirty="0">
                <a:solidFill>
                  <a:schemeClr val="tx1"/>
                </a:solidFill>
              </a:rPr>
              <a:t>Uganda: 3 trials</a:t>
            </a:r>
          </a:p>
        </p:txBody>
      </p:sp>
    </p:spTree>
    <p:extLst>
      <p:ext uri="{BB962C8B-B14F-4D97-AF65-F5344CB8AC3E}">
        <p14:creationId xmlns:p14="http://schemas.microsoft.com/office/powerpoint/2010/main" val="3861562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Data</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347397"/>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The outcomes of interest included past-year experience of violence (emotional, physical, sexual IPV; economic IPV; or any IPV) as reported by women; and perpetration of IPV (physical or sexual) reported by men.</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We extracted and coded a range of information about the study design, statistical methods, and intervention design (including target population, mode of delivery, thematic material included, and duration).</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We also assessed risk-of-bias using the Cochrane risk of bias tool.</a:t>
            </a:r>
          </a:p>
        </p:txBody>
      </p:sp>
    </p:spTree>
    <p:extLst>
      <p:ext uri="{BB962C8B-B14F-4D97-AF65-F5344CB8AC3E}">
        <p14:creationId xmlns:p14="http://schemas.microsoft.com/office/powerpoint/2010/main" val="2349345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Intervention coding</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347397"/>
            <a:ext cx="9065623" cy="4791892"/>
          </a:xfrm>
          <a:prstGeom prst="rect">
            <a:avLst/>
          </a:prstGeom>
        </p:spPr>
        <p:txBody>
          <a:bodyPr wrap="square" rtlCol="0">
            <a:noAutofit/>
          </a:bodyPr>
          <a:lstStyle/>
          <a:p>
            <a:pPr marR="0">
              <a:spcBef>
                <a:spcPts val="0"/>
              </a:spcBef>
              <a:spcAft>
                <a:spcPts val="0"/>
              </a:spcAft>
            </a:pPr>
            <a:endParaRPr lang="en-US" sz="2400" dirty="0">
              <a:ea typeface="Cambria" panose="02040503050406030204" pitchFamily="18" charset="0"/>
            </a:endParaRPr>
          </a:p>
        </p:txBody>
      </p:sp>
      <p:graphicFrame>
        <p:nvGraphicFramePr>
          <p:cNvPr id="3" name="Table 4">
            <a:extLst>
              <a:ext uri="{FF2B5EF4-FFF2-40B4-BE49-F238E27FC236}">
                <a16:creationId xmlns:a16="http://schemas.microsoft.com/office/drawing/2014/main" id="{C2AD97C5-54E9-B727-D292-36057C422B15}"/>
              </a:ext>
            </a:extLst>
          </p:cNvPr>
          <p:cNvGraphicFramePr>
            <a:graphicFrameLocks noGrp="1"/>
          </p:cNvGraphicFramePr>
          <p:nvPr>
            <p:extLst>
              <p:ext uri="{D42A27DB-BD31-4B8C-83A1-F6EECF244321}">
                <p14:modId xmlns:p14="http://schemas.microsoft.com/office/powerpoint/2010/main" val="2736386304"/>
              </p:ext>
            </p:extLst>
          </p:nvPr>
        </p:nvGraphicFramePr>
        <p:xfrm>
          <a:off x="2444019" y="1163709"/>
          <a:ext cx="8536275" cy="5234481"/>
        </p:xfrm>
        <a:graphic>
          <a:graphicData uri="http://schemas.openxmlformats.org/drawingml/2006/table">
            <a:tbl>
              <a:tblPr firstRow="1" bandRow="1">
                <a:tableStyleId>{F5AB1C69-6EDB-4FF4-983F-18BD219EF322}</a:tableStyleId>
              </a:tblPr>
              <a:tblGrid>
                <a:gridCol w="3409640">
                  <a:extLst>
                    <a:ext uri="{9D8B030D-6E8A-4147-A177-3AD203B41FA5}">
                      <a16:colId xmlns:a16="http://schemas.microsoft.com/office/drawing/2014/main" val="1195621661"/>
                    </a:ext>
                  </a:extLst>
                </a:gridCol>
                <a:gridCol w="1726066">
                  <a:extLst>
                    <a:ext uri="{9D8B030D-6E8A-4147-A177-3AD203B41FA5}">
                      <a16:colId xmlns:a16="http://schemas.microsoft.com/office/drawing/2014/main" val="744035115"/>
                    </a:ext>
                  </a:extLst>
                </a:gridCol>
                <a:gridCol w="1699186">
                  <a:extLst>
                    <a:ext uri="{9D8B030D-6E8A-4147-A177-3AD203B41FA5}">
                      <a16:colId xmlns:a16="http://schemas.microsoft.com/office/drawing/2014/main" val="3899190060"/>
                    </a:ext>
                  </a:extLst>
                </a:gridCol>
                <a:gridCol w="1701383">
                  <a:extLst>
                    <a:ext uri="{9D8B030D-6E8A-4147-A177-3AD203B41FA5}">
                      <a16:colId xmlns:a16="http://schemas.microsoft.com/office/drawing/2014/main" val="3746086844"/>
                    </a:ext>
                  </a:extLst>
                </a:gridCol>
              </a:tblGrid>
              <a:tr h="647547">
                <a:tc>
                  <a:txBody>
                    <a:bodyPr/>
                    <a:lstStyle/>
                    <a:p>
                      <a:r>
                        <a:rPr lang="en-US" dirty="0"/>
                        <a:t>Intervention type</a:t>
                      </a:r>
                    </a:p>
                  </a:txBody>
                  <a:tcPr/>
                </a:tc>
                <a:tc>
                  <a:txBody>
                    <a:bodyPr/>
                    <a:lstStyle/>
                    <a:p>
                      <a:r>
                        <a:rPr lang="en-US" dirty="0"/>
                        <a:t>Target population</a:t>
                      </a:r>
                    </a:p>
                  </a:txBody>
                  <a:tcPr/>
                </a:tc>
                <a:tc>
                  <a:txBody>
                    <a:bodyPr/>
                    <a:lstStyle/>
                    <a:p>
                      <a:r>
                        <a:rPr lang="en-US" dirty="0"/>
                        <a:t>Additional themes</a:t>
                      </a:r>
                    </a:p>
                  </a:txBody>
                  <a:tcPr/>
                </a:tc>
                <a:tc>
                  <a:txBody>
                    <a:bodyPr/>
                    <a:lstStyle/>
                    <a:p>
                      <a:r>
                        <a:rPr lang="en-US" dirty="0"/>
                        <a:t>Duration</a:t>
                      </a:r>
                    </a:p>
                  </a:txBody>
                  <a:tcPr/>
                </a:tc>
                <a:extLst>
                  <a:ext uri="{0D108BD9-81ED-4DB2-BD59-A6C34878D82A}">
                    <a16:rowId xmlns:a16="http://schemas.microsoft.com/office/drawing/2014/main" val="1738726726"/>
                  </a:ext>
                </a:extLst>
              </a:tr>
              <a:tr h="647547">
                <a:tc>
                  <a:txBody>
                    <a:bodyPr/>
                    <a:lstStyle/>
                    <a:p>
                      <a:r>
                        <a:rPr lang="en-US" dirty="0"/>
                        <a:t>Community mobilization (5 trials)</a:t>
                      </a:r>
                    </a:p>
                  </a:txBody>
                  <a:tcPr/>
                </a:tc>
                <a:tc>
                  <a:txBody>
                    <a:bodyPr/>
                    <a:lstStyle/>
                    <a:p>
                      <a:r>
                        <a:rPr lang="en-US" dirty="0"/>
                        <a:t>Cohabiting couples</a:t>
                      </a:r>
                    </a:p>
                    <a:p>
                      <a:r>
                        <a:rPr lang="en-US" dirty="0"/>
                        <a:t>(7 trials)</a:t>
                      </a:r>
                    </a:p>
                  </a:txBody>
                  <a:tcPr/>
                </a:tc>
                <a:tc>
                  <a:txBody>
                    <a:bodyPr/>
                    <a:lstStyle/>
                    <a:p>
                      <a:r>
                        <a:rPr lang="en-US" dirty="0"/>
                        <a:t>Sexual and reproductive health</a:t>
                      </a:r>
                    </a:p>
                    <a:p>
                      <a:r>
                        <a:rPr lang="en-US" dirty="0"/>
                        <a:t>(15 trials)</a:t>
                      </a:r>
                    </a:p>
                  </a:txBody>
                  <a:tcPr/>
                </a:tc>
                <a:tc>
                  <a:txBody>
                    <a:bodyPr/>
                    <a:lstStyle/>
                    <a:p>
                      <a:r>
                        <a:rPr lang="en-US" dirty="0"/>
                        <a:t>Number of contact hours</a:t>
                      </a:r>
                    </a:p>
                    <a:p>
                      <a:r>
                        <a:rPr lang="en-US" dirty="0"/>
                        <a:t>(median 36)</a:t>
                      </a:r>
                    </a:p>
                  </a:txBody>
                  <a:tcPr/>
                </a:tc>
                <a:extLst>
                  <a:ext uri="{0D108BD9-81ED-4DB2-BD59-A6C34878D82A}">
                    <a16:rowId xmlns:a16="http://schemas.microsoft.com/office/drawing/2014/main" val="3057399799"/>
                  </a:ext>
                </a:extLst>
              </a:tr>
              <a:tr h="647547">
                <a:tc>
                  <a:txBody>
                    <a:bodyPr/>
                    <a:lstStyle/>
                    <a:p>
                      <a:r>
                        <a:rPr lang="en-US" dirty="0"/>
                        <a:t>Women’s group-level intervention</a:t>
                      </a:r>
                    </a:p>
                    <a:p>
                      <a:r>
                        <a:rPr lang="en-US" dirty="0"/>
                        <a:t>(6 trials)</a:t>
                      </a:r>
                    </a:p>
                  </a:txBody>
                  <a:tcPr/>
                </a:tc>
                <a:tc>
                  <a:txBody>
                    <a:bodyPr/>
                    <a:lstStyle/>
                    <a:p>
                      <a:r>
                        <a:rPr lang="en-US" dirty="0"/>
                        <a:t>Youth</a:t>
                      </a:r>
                    </a:p>
                    <a:p>
                      <a:r>
                        <a:rPr lang="en-US" dirty="0"/>
                        <a:t>(5 trials)</a:t>
                      </a:r>
                    </a:p>
                  </a:txBody>
                  <a:tcPr/>
                </a:tc>
                <a:tc>
                  <a:txBody>
                    <a:bodyPr/>
                    <a:lstStyle/>
                    <a:p>
                      <a:r>
                        <a:rPr lang="en-US" dirty="0"/>
                        <a:t>Substance use</a:t>
                      </a:r>
                    </a:p>
                    <a:p>
                      <a:r>
                        <a:rPr lang="en-US" dirty="0"/>
                        <a:t>(7 trials)</a:t>
                      </a:r>
                    </a:p>
                  </a:txBody>
                  <a:tcPr/>
                </a:tc>
                <a:tc>
                  <a:txBody>
                    <a:bodyPr/>
                    <a:lstStyle/>
                    <a:p>
                      <a:r>
                        <a:rPr lang="en-US" dirty="0"/>
                        <a:t>Total duration of programming</a:t>
                      </a:r>
                    </a:p>
                    <a:p>
                      <a:r>
                        <a:rPr lang="en-US" dirty="0"/>
                        <a:t>(median 0.77 years)</a:t>
                      </a:r>
                    </a:p>
                  </a:txBody>
                  <a:tcPr/>
                </a:tc>
                <a:extLst>
                  <a:ext uri="{0D108BD9-81ED-4DB2-BD59-A6C34878D82A}">
                    <a16:rowId xmlns:a16="http://schemas.microsoft.com/office/drawing/2014/main" val="462045897"/>
                  </a:ext>
                </a:extLst>
              </a:tr>
              <a:tr h="647547">
                <a:tc>
                  <a:txBody>
                    <a:bodyPr/>
                    <a:lstStyle/>
                    <a:p>
                      <a:r>
                        <a:rPr lang="en-US" dirty="0"/>
                        <a:t>Men’s group-level intervention</a:t>
                      </a:r>
                    </a:p>
                    <a:p>
                      <a:r>
                        <a:rPr lang="en-US" dirty="0"/>
                        <a:t>(5 trials)</a:t>
                      </a:r>
                    </a:p>
                  </a:txBody>
                  <a:tcPr/>
                </a:tc>
                <a:tc>
                  <a:txBody>
                    <a:bodyPr/>
                    <a:lstStyle/>
                    <a:p>
                      <a:endParaRPr lang="en-US"/>
                    </a:p>
                  </a:txBody>
                  <a:tcPr/>
                </a:tc>
                <a:tc>
                  <a:txBody>
                    <a:bodyPr/>
                    <a:lstStyle/>
                    <a:p>
                      <a:r>
                        <a:rPr lang="en-US" dirty="0"/>
                        <a:t>Economic empowerment</a:t>
                      </a:r>
                    </a:p>
                    <a:p>
                      <a:r>
                        <a:rPr lang="en-US" dirty="0"/>
                        <a:t>(4 trials)</a:t>
                      </a:r>
                    </a:p>
                  </a:txBody>
                  <a:tcPr/>
                </a:tc>
                <a:tc>
                  <a:txBody>
                    <a:bodyPr/>
                    <a:lstStyle/>
                    <a:p>
                      <a:endParaRPr lang="en-US"/>
                    </a:p>
                  </a:txBody>
                  <a:tcPr/>
                </a:tc>
                <a:extLst>
                  <a:ext uri="{0D108BD9-81ED-4DB2-BD59-A6C34878D82A}">
                    <a16:rowId xmlns:a16="http://schemas.microsoft.com/office/drawing/2014/main" val="1376689755"/>
                  </a:ext>
                </a:extLst>
              </a:tr>
              <a:tr h="647547">
                <a:tc>
                  <a:txBody>
                    <a:bodyPr/>
                    <a:lstStyle/>
                    <a:p>
                      <a:r>
                        <a:rPr lang="en-US" dirty="0"/>
                        <a:t>Couples’ group-level intervention</a:t>
                      </a:r>
                    </a:p>
                    <a:p>
                      <a:r>
                        <a:rPr lang="en-US" dirty="0"/>
                        <a:t>(4 trials)</a:t>
                      </a:r>
                    </a:p>
                  </a:txBody>
                  <a:tcPr/>
                </a:tc>
                <a:tc>
                  <a:txBody>
                    <a:bodyPr/>
                    <a:lstStyle/>
                    <a:p>
                      <a:endParaRPr lang="en-US"/>
                    </a:p>
                  </a:txBody>
                  <a:tcPr/>
                </a:tc>
                <a:tc>
                  <a:txBody>
                    <a:bodyPr/>
                    <a:lstStyle/>
                    <a:p>
                      <a:r>
                        <a:rPr lang="en-US" dirty="0"/>
                        <a:t>Parenting</a:t>
                      </a:r>
                    </a:p>
                    <a:p>
                      <a:r>
                        <a:rPr lang="en-US" dirty="0"/>
                        <a:t>(3 trials)</a:t>
                      </a:r>
                    </a:p>
                  </a:txBody>
                  <a:tcPr/>
                </a:tc>
                <a:tc>
                  <a:txBody>
                    <a:bodyPr/>
                    <a:lstStyle/>
                    <a:p>
                      <a:endParaRPr lang="en-US" dirty="0"/>
                    </a:p>
                  </a:txBody>
                  <a:tcPr/>
                </a:tc>
                <a:extLst>
                  <a:ext uri="{0D108BD9-81ED-4DB2-BD59-A6C34878D82A}">
                    <a16:rowId xmlns:a16="http://schemas.microsoft.com/office/drawing/2014/main" val="1136820894"/>
                  </a:ext>
                </a:extLst>
              </a:tr>
              <a:tr h="647547">
                <a:tc>
                  <a:txBody>
                    <a:bodyPr/>
                    <a:lstStyle/>
                    <a:p>
                      <a:r>
                        <a:rPr lang="en-US" dirty="0"/>
                        <a:t>Joint intervention</a:t>
                      </a:r>
                    </a:p>
                    <a:p>
                      <a:r>
                        <a:rPr lang="en-US" dirty="0"/>
                        <a:t>(12 trials)</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724609726"/>
                  </a:ext>
                </a:extLst>
              </a:tr>
            </a:tbl>
          </a:graphicData>
        </a:graphic>
      </p:graphicFrame>
    </p:spTree>
    <p:extLst>
      <p:ext uri="{BB962C8B-B14F-4D97-AF65-F5344CB8AC3E}">
        <p14:creationId xmlns:p14="http://schemas.microsoft.com/office/powerpoint/2010/main" val="2648030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Analysis</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324098" y="1200150"/>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000000"/>
                </a:solidFill>
                <a:ea typeface="Calibri" panose="020F0502020204030204" pitchFamily="34" charset="0"/>
              </a:rPr>
              <a:t>W</a:t>
            </a:r>
            <a:r>
              <a:rPr lang="en-US" sz="2400" dirty="0">
                <a:solidFill>
                  <a:srgbClr val="000000"/>
                </a:solidFill>
                <a:effectLst/>
                <a:ea typeface="Calibri" panose="020F0502020204030204" pitchFamily="34" charset="0"/>
              </a:rPr>
              <a:t>e estimated a multi-level (three-level) random-effects meta-analysis model.</a:t>
            </a: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The multilevel model included all available effects for each trial (both primary and secondary outcomes, as reported across multiple arms if applicable), and accounted for the dependence across estimated effects within the same trial. </a:t>
            </a:r>
          </a:p>
          <a:p>
            <a:pPr marL="342900" marR="0" indent="-342900">
              <a:spcBef>
                <a:spcPts val="0"/>
              </a:spcBef>
              <a:spcAft>
                <a:spcPts val="0"/>
              </a:spcAft>
              <a:buFont typeface="Arial" panose="020B0604020202020204" pitchFamily="34" charset="0"/>
              <a:buChar char="•"/>
            </a:pPr>
            <a:r>
              <a:rPr lang="en-US" sz="2400" dirty="0">
                <a:solidFill>
                  <a:srgbClr val="000000"/>
                </a:solidFill>
                <a:ea typeface="Times New Roman" panose="02020603050405020304" pitchFamily="18" charset="0"/>
              </a:rPr>
              <a:t>In addition, </a:t>
            </a:r>
            <a:r>
              <a:rPr lang="en-GB" sz="2400" dirty="0">
                <a:effectLst/>
                <a:ea typeface="Times New Roman" panose="02020603050405020304" pitchFamily="18" charset="0"/>
              </a:rPr>
              <a:t>we estimated a meta-regression, </a:t>
            </a:r>
            <a:r>
              <a:rPr lang="en-GB" sz="2400" dirty="0" err="1">
                <a:effectLst/>
                <a:ea typeface="Times New Roman" panose="02020603050405020304" pitchFamily="18" charset="0"/>
              </a:rPr>
              <a:t>analyzing</a:t>
            </a:r>
            <a:r>
              <a:rPr lang="en-GB" sz="2400" dirty="0">
                <a:effectLst/>
                <a:ea typeface="Times New Roman" panose="02020603050405020304" pitchFamily="18" charset="0"/>
              </a:rPr>
              <a:t> the extent to which intervention characteristics moderate the effect size.</a:t>
            </a:r>
            <a:endParaRPr lang="en-US" sz="2400" dirty="0">
              <a:ea typeface="Cambria" panose="02040503050406030204" pitchFamily="18" charset="0"/>
            </a:endParaRPr>
          </a:p>
        </p:txBody>
      </p:sp>
    </p:spTree>
    <p:extLst>
      <p:ext uri="{BB962C8B-B14F-4D97-AF65-F5344CB8AC3E}">
        <p14:creationId xmlns:p14="http://schemas.microsoft.com/office/powerpoint/2010/main" val="602064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Motivation</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8" y="1225523"/>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Intimate partner violence (IPV) </a:t>
            </a:r>
            <a:r>
              <a:rPr lang="en-GB" sz="2400" dirty="0">
                <a:ea typeface="Times New Roman" panose="02020603050405020304" pitchFamily="18" charset="0"/>
              </a:rPr>
              <a:t>i</a:t>
            </a:r>
            <a:r>
              <a:rPr lang="en-GB" sz="2400" dirty="0">
                <a:effectLst/>
                <a:ea typeface="Times New Roman" panose="02020603050405020304" pitchFamily="18" charset="0"/>
              </a:rPr>
              <a:t>s a global human rights and public health challenge.</a:t>
            </a:r>
          </a:p>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Recent estimates suggest that 27% of ever-partnered women and girls aged 15—49 have ever experienced physical or sexual violence by an intimate partner, with the highest prevalence estimates in low and middle-income countries (LMICs).</a:t>
            </a:r>
            <a:endParaRPr lang="en-GB" sz="2400" dirty="0">
              <a:solidFill>
                <a:srgbClr val="000000"/>
              </a:solidFill>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IPV has major implications for the health and wellbeing of women, their families, and communities. </a:t>
            </a:r>
            <a:endParaRPr lang="en-US" sz="2400" dirty="0">
              <a:ea typeface="Cambria" panose="02040503050406030204" pitchFamily="18" charset="0"/>
            </a:endParaRPr>
          </a:p>
        </p:txBody>
      </p:sp>
    </p:spTree>
    <p:extLst>
      <p:ext uri="{BB962C8B-B14F-4D97-AF65-F5344CB8AC3E}">
        <p14:creationId xmlns:p14="http://schemas.microsoft.com/office/powerpoint/2010/main" val="670326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descr="Chart, bar chart&#10;&#10;Description automatically generated">
            <a:extLst>
              <a:ext uri="{FF2B5EF4-FFF2-40B4-BE49-F238E27FC236}">
                <a16:creationId xmlns:a16="http://schemas.microsoft.com/office/drawing/2014/main" id="{4E7CB5F5-E3B6-4F23-93CF-3945C1A401A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7613" y="1633928"/>
            <a:ext cx="6285875" cy="4812967"/>
          </a:xfrm>
          <a:prstGeom prst="rect">
            <a:avLst/>
          </a:prstGeom>
          <a:noFill/>
          <a:ln>
            <a:noFill/>
          </a:ln>
        </p:spPr>
      </p:pic>
      <p:sp>
        <p:nvSpPr>
          <p:cNvPr id="39" name="TextBox 38">
            <a:extLst>
              <a:ext uri="{FF2B5EF4-FFF2-40B4-BE49-F238E27FC236}">
                <a16:creationId xmlns:a16="http://schemas.microsoft.com/office/drawing/2014/main" id="{6AB2E4FC-2A45-403D-9018-5C4721FAF723}"/>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Forest plot</a:t>
            </a:r>
          </a:p>
        </p:txBody>
      </p:sp>
    </p:spTree>
    <p:extLst>
      <p:ext uri="{BB962C8B-B14F-4D97-AF65-F5344CB8AC3E}">
        <p14:creationId xmlns:p14="http://schemas.microsoft.com/office/powerpoint/2010/main" val="4256384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Key findings</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Our meta-analysis suggests that community-level or group-based interventions reduce the odds of reported IPV in the past year (pooled </a:t>
            </a:r>
            <a:r>
              <a:rPr lang="en-GB" sz="2400" dirty="0" err="1">
                <a:effectLst/>
                <a:ea typeface="Times New Roman" panose="02020603050405020304" pitchFamily="18" charset="0"/>
              </a:rPr>
              <a:t>aOR</a:t>
            </a:r>
            <a:r>
              <a:rPr lang="en-GB" sz="2400" dirty="0">
                <a:effectLst/>
                <a:ea typeface="Times New Roman" panose="02020603050405020304" pitchFamily="18" charset="0"/>
              </a:rPr>
              <a:t> 0.78; 95% CI [0.63, 0.96]). </a:t>
            </a:r>
          </a:p>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There is wide heterogeneity in the effect sizes between trials (I</a:t>
            </a:r>
            <a:r>
              <a:rPr lang="en-GB" sz="2400" baseline="30000" dirty="0">
                <a:effectLst/>
                <a:ea typeface="Times New Roman" panose="02020603050405020304" pitchFamily="18" charset="0"/>
              </a:rPr>
              <a:t>2</a:t>
            </a:r>
            <a:r>
              <a:rPr lang="en-GB" sz="2400" dirty="0">
                <a:effectLst/>
                <a:ea typeface="Times New Roman" panose="02020603050405020304" pitchFamily="18" charset="0"/>
              </a:rPr>
              <a:t>=82</a:t>
            </a:r>
            <a:r>
              <a:rPr lang="en-US" sz="2400" dirty="0">
                <a:effectLst/>
                <a:ea typeface="Times New Roman" panose="02020603050405020304" pitchFamily="18" charset="0"/>
              </a:rPr>
              <a:t>%).</a:t>
            </a:r>
          </a:p>
          <a:p>
            <a:pPr lvl="1"/>
            <a:endParaRPr lang="en-US" sz="2400" dirty="0">
              <a:effectLst/>
              <a:ea typeface="Times New Roman" panose="02020603050405020304" pitchFamily="18" charset="0"/>
            </a:endParaRPr>
          </a:p>
          <a:p>
            <a:pPr marL="0" marR="0">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2520288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6AB2E4FC-2A45-403D-9018-5C4721FAF723}"/>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Meta-regression </a:t>
            </a:r>
          </a:p>
          <a:p>
            <a:r>
              <a:rPr lang="en-US" sz="3600" b="1" dirty="0">
                <a:solidFill>
                  <a:srgbClr val="62BB46"/>
                </a:solidFill>
              </a:rPr>
              <a:t>(intervention type; target population)</a:t>
            </a:r>
          </a:p>
        </p:txBody>
      </p:sp>
      <p:graphicFrame>
        <p:nvGraphicFramePr>
          <p:cNvPr id="2" name="Table 1">
            <a:extLst>
              <a:ext uri="{FF2B5EF4-FFF2-40B4-BE49-F238E27FC236}">
                <a16:creationId xmlns:a16="http://schemas.microsoft.com/office/drawing/2014/main" id="{0F61A878-737A-452C-8352-A48709170F9E}"/>
              </a:ext>
            </a:extLst>
          </p:cNvPr>
          <p:cNvGraphicFramePr>
            <a:graphicFrameLocks noGrp="1"/>
          </p:cNvGraphicFramePr>
          <p:nvPr>
            <p:extLst>
              <p:ext uri="{D42A27DB-BD31-4B8C-83A1-F6EECF244321}">
                <p14:modId xmlns:p14="http://schemas.microsoft.com/office/powerpoint/2010/main" val="345872139"/>
              </p:ext>
            </p:extLst>
          </p:nvPr>
        </p:nvGraphicFramePr>
        <p:xfrm>
          <a:off x="2263940" y="2027888"/>
          <a:ext cx="9185940" cy="3286125"/>
        </p:xfrm>
        <a:graphic>
          <a:graphicData uri="http://schemas.openxmlformats.org/drawingml/2006/table">
            <a:tbl>
              <a:tblPr firstRow="1" firstCol="1" bandRow="1">
                <a:tableStyleId>{F5AB1C69-6EDB-4FF4-983F-18BD219EF322}</a:tableStyleId>
              </a:tblPr>
              <a:tblGrid>
                <a:gridCol w="6477266">
                  <a:extLst>
                    <a:ext uri="{9D8B030D-6E8A-4147-A177-3AD203B41FA5}">
                      <a16:colId xmlns:a16="http://schemas.microsoft.com/office/drawing/2014/main" val="423377849"/>
                    </a:ext>
                  </a:extLst>
                </a:gridCol>
                <a:gridCol w="2708674">
                  <a:extLst>
                    <a:ext uri="{9D8B030D-6E8A-4147-A177-3AD203B41FA5}">
                      <a16:colId xmlns:a16="http://schemas.microsoft.com/office/drawing/2014/main" val="51943864"/>
                    </a:ext>
                  </a:extLst>
                </a:gridCol>
              </a:tblGrid>
              <a:tr h="425294">
                <a:tc>
                  <a:txBody>
                    <a:bodyPr/>
                    <a:lstStyle/>
                    <a:p>
                      <a:pPr marL="0" marR="0">
                        <a:lnSpc>
                          <a:spcPct val="107000"/>
                        </a:lnSpc>
                        <a:spcBef>
                          <a:spcPts val="0"/>
                        </a:spcBef>
                        <a:spcAft>
                          <a:spcPts val="0"/>
                        </a:spcAft>
                      </a:pPr>
                      <a:r>
                        <a:rPr lang="en-GB" sz="1600" b="0" dirty="0">
                          <a:solidFill>
                            <a:schemeClr val="tx1"/>
                          </a:solidFill>
                          <a:effectLst/>
                        </a:rPr>
                        <a:t> </a:t>
                      </a:r>
                      <a:endParaRPr lang="en-US" sz="1600" b="0" dirty="0">
                        <a:solidFill>
                          <a:schemeClr val="tx1"/>
                        </a:solidFill>
                        <a:effectLst/>
                      </a:endParaRPr>
                    </a:p>
                    <a:p>
                      <a:pPr marL="0" marR="0">
                        <a:lnSpc>
                          <a:spcPct val="107000"/>
                        </a:lnSpc>
                        <a:spcBef>
                          <a:spcPts val="0"/>
                        </a:spcBef>
                        <a:spcAft>
                          <a:spcPts val="0"/>
                        </a:spcAft>
                      </a:pPr>
                      <a:r>
                        <a:rPr lang="en-GB" sz="1600" b="0" dirty="0">
                          <a:solidFill>
                            <a:schemeClr val="tx1"/>
                          </a:solidFill>
                          <a:effectLst/>
                        </a:rPr>
                        <a:t>Intervention type (Referent: Joint intervention)</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GB" sz="1600" b="0" dirty="0">
                          <a:solidFill>
                            <a:schemeClr val="tx1"/>
                          </a:solidFill>
                          <a:effectLst/>
                          <a:latin typeface="+mn-lt"/>
                        </a:rPr>
                        <a:t>Risk ratio (95% CI)</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val="778130021"/>
                  </a:ext>
                </a:extLst>
              </a:tr>
              <a:tr h="258439">
                <a:tc>
                  <a:txBody>
                    <a:bodyPr/>
                    <a:lstStyle/>
                    <a:p>
                      <a:pPr marL="0" marR="0">
                        <a:lnSpc>
                          <a:spcPct val="107000"/>
                        </a:lnSpc>
                        <a:spcBef>
                          <a:spcPts val="0"/>
                        </a:spcBef>
                        <a:spcAft>
                          <a:spcPts val="0"/>
                        </a:spcAft>
                      </a:pPr>
                      <a:r>
                        <a:rPr lang="en-GB" sz="1600" b="0" dirty="0">
                          <a:solidFill>
                            <a:schemeClr val="tx1"/>
                          </a:solidFill>
                          <a:effectLst/>
                        </a:rPr>
                        <a:t>  Women </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0.984 (0.537, 1.802)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985495631"/>
                  </a:ext>
                </a:extLst>
              </a:tr>
              <a:tr h="242690">
                <a:tc>
                  <a:txBody>
                    <a:bodyPr/>
                    <a:lstStyle/>
                    <a:p>
                      <a:pPr marL="0" marR="0">
                        <a:lnSpc>
                          <a:spcPct val="107000"/>
                        </a:lnSpc>
                        <a:spcBef>
                          <a:spcPts val="0"/>
                        </a:spcBef>
                        <a:spcAft>
                          <a:spcPts val="0"/>
                        </a:spcAft>
                      </a:pPr>
                      <a:r>
                        <a:rPr lang="en-GB" sz="1600" b="0" dirty="0">
                          <a:solidFill>
                            <a:schemeClr val="tx1"/>
                          </a:solidFill>
                          <a:effectLst/>
                        </a:rPr>
                        <a:t>  Men </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0.826 (0.454, 1.502)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032566287"/>
                  </a:ext>
                </a:extLst>
              </a:tr>
              <a:tr h="242690">
                <a:tc>
                  <a:txBody>
                    <a:bodyPr/>
                    <a:lstStyle/>
                    <a:p>
                      <a:pPr marL="0" marR="0">
                        <a:lnSpc>
                          <a:spcPct val="107000"/>
                        </a:lnSpc>
                        <a:spcBef>
                          <a:spcPts val="0"/>
                        </a:spcBef>
                        <a:spcAft>
                          <a:spcPts val="0"/>
                        </a:spcAft>
                      </a:pPr>
                      <a:r>
                        <a:rPr lang="en-GB" sz="1600" b="0" dirty="0">
                          <a:solidFill>
                            <a:schemeClr val="tx1"/>
                          </a:solidFill>
                          <a:effectLst/>
                        </a:rPr>
                        <a:t>  Couples </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0.839 (0.456, 1.542)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988991901"/>
                  </a:ext>
                </a:extLst>
              </a:tr>
              <a:tr h="228725">
                <a:tc>
                  <a:txBody>
                    <a:bodyPr/>
                    <a:lstStyle/>
                    <a:p>
                      <a:pPr marL="0" marR="0">
                        <a:lnSpc>
                          <a:spcPct val="107000"/>
                        </a:lnSpc>
                        <a:spcBef>
                          <a:spcPts val="0"/>
                        </a:spcBef>
                        <a:spcAft>
                          <a:spcPts val="0"/>
                        </a:spcAft>
                      </a:pPr>
                      <a:r>
                        <a:rPr lang="en-GB" sz="1600" b="0" dirty="0">
                          <a:solidFill>
                            <a:schemeClr val="tx1"/>
                          </a:solidFill>
                          <a:effectLst/>
                        </a:rPr>
                        <a:t>  Community </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0.623 (0.327, 1.188)</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1026895672"/>
                  </a:ext>
                </a:extLst>
              </a:tr>
              <a:tr h="487901">
                <a:tc>
                  <a:txBody>
                    <a:bodyPr/>
                    <a:lstStyle/>
                    <a:p>
                      <a:pPr marL="0" marR="0">
                        <a:lnSpc>
                          <a:spcPct val="107000"/>
                        </a:lnSpc>
                        <a:spcBef>
                          <a:spcPts val="0"/>
                        </a:spcBef>
                        <a:spcAft>
                          <a:spcPts val="0"/>
                        </a:spcAft>
                      </a:pPr>
                      <a:r>
                        <a:rPr lang="en-GB" sz="1600" b="0" dirty="0">
                          <a:solidFill>
                            <a:schemeClr val="tx1"/>
                          </a:solidFill>
                          <a:effectLst/>
                        </a:rPr>
                        <a:t>Target population (Referent: No restrictions)</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nSpc>
                          <a:spcPct val="107000"/>
                        </a:lnSpc>
                        <a:spcBef>
                          <a:spcPts val="0"/>
                        </a:spcBef>
                        <a:spcAft>
                          <a:spcPts val="0"/>
                        </a:spcAft>
                      </a:pP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6823705"/>
                  </a:ext>
                </a:extLst>
              </a:tr>
              <a:tr h="284455">
                <a:tc>
                  <a:txBody>
                    <a:bodyPr/>
                    <a:lstStyle/>
                    <a:p>
                      <a:pPr marL="0" marR="0">
                        <a:lnSpc>
                          <a:spcPct val="107000"/>
                        </a:lnSpc>
                        <a:spcBef>
                          <a:spcPts val="0"/>
                        </a:spcBef>
                        <a:spcAft>
                          <a:spcPts val="0"/>
                        </a:spcAft>
                      </a:pPr>
                      <a:r>
                        <a:rPr lang="en-GB" sz="1600" b="0" dirty="0">
                          <a:solidFill>
                            <a:schemeClr val="tx1"/>
                          </a:solidFill>
                          <a:effectLst/>
                        </a:rPr>
                        <a:t>  Youth</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0.616 (0.347, 1.094)</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367936979"/>
                  </a:ext>
                </a:extLst>
              </a:tr>
              <a:tr h="242690">
                <a:tc>
                  <a:txBody>
                    <a:bodyPr/>
                    <a:lstStyle/>
                    <a:p>
                      <a:pPr marL="0" marR="0">
                        <a:lnSpc>
                          <a:spcPct val="107000"/>
                        </a:lnSpc>
                        <a:spcBef>
                          <a:spcPts val="0"/>
                        </a:spcBef>
                        <a:spcAft>
                          <a:spcPts val="0"/>
                        </a:spcAft>
                      </a:pPr>
                      <a:r>
                        <a:rPr lang="en-GB" sz="1600" b="0" dirty="0">
                          <a:solidFill>
                            <a:schemeClr val="tx1"/>
                          </a:solidFill>
                          <a:effectLst/>
                        </a:rPr>
                        <a:t>  Cohabiting</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0.832 (0.467, 1.483)</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220472133"/>
                  </a:ext>
                </a:extLst>
              </a:tr>
              <a:tr h="242690">
                <a:tc>
                  <a:txBody>
                    <a:bodyPr/>
                    <a:lstStyle/>
                    <a:p>
                      <a:pPr marL="0" marR="0">
                        <a:lnSpc>
                          <a:spcPct val="107000"/>
                        </a:lnSpc>
                        <a:spcBef>
                          <a:spcPts val="0"/>
                        </a:spcBef>
                        <a:spcAft>
                          <a:spcPts val="0"/>
                        </a:spcAft>
                      </a:pPr>
                      <a:r>
                        <a:rPr lang="en-GB" sz="1600" b="0" dirty="0">
                          <a:solidFill>
                            <a:schemeClr val="tx1"/>
                          </a:solidFill>
                          <a:effectLst/>
                        </a:rPr>
                        <a:t>Intercept</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1.088 (0.656, 1.084)</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993493032"/>
                  </a:ext>
                </a:extLst>
              </a:tr>
              <a:tr h="242690">
                <a:tc>
                  <a:txBody>
                    <a:bodyPr/>
                    <a:lstStyle/>
                    <a:p>
                      <a:pPr marL="0" marR="0">
                        <a:lnSpc>
                          <a:spcPct val="107000"/>
                        </a:lnSpc>
                        <a:spcBef>
                          <a:spcPts val="0"/>
                        </a:spcBef>
                        <a:spcAft>
                          <a:spcPts val="0"/>
                        </a:spcAft>
                      </a:pPr>
                      <a:r>
                        <a:rPr lang="en-GB" sz="1600" b="0" dirty="0">
                          <a:solidFill>
                            <a:schemeClr val="tx1"/>
                          </a:solidFill>
                          <a:effectLst/>
                        </a:rPr>
                        <a:t>Test of Moderators (coefficients 2:7):</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0.984 (0.537, 1.802)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539650385"/>
                  </a:ext>
                </a:extLst>
              </a:tr>
              <a:tr h="242690">
                <a:tc>
                  <a:txBody>
                    <a:bodyPr/>
                    <a:lstStyle/>
                    <a:p>
                      <a:pPr marL="0" marR="0">
                        <a:lnSpc>
                          <a:spcPct val="107000"/>
                        </a:lnSpc>
                        <a:spcBef>
                          <a:spcPts val="0"/>
                        </a:spcBef>
                        <a:spcAft>
                          <a:spcPts val="0"/>
                        </a:spcAft>
                      </a:pPr>
                      <a:r>
                        <a:rPr lang="en-GB" sz="1600" b="0" dirty="0">
                          <a:solidFill>
                            <a:schemeClr val="tx1"/>
                          </a:solidFill>
                          <a:effectLst/>
                        </a:rPr>
                        <a:t>F(df1 = 6, df2 = 40) = 2.131, p-</a:t>
                      </a:r>
                      <a:r>
                        <a:rPr lang="en-GB" sz="1600" b="0" dirty="0" err="1">
                          <a:solidFill>
                            <a:schemeClr val="tx1"/>
                          </a:solidFill>
                          <a:effectLst/>
                        </a:rPr>
                        <a:t>val</a:t>
                      </a:r>
                      <a:r>
                        <a:rPr lang="en-GB" sz="1600" b="0" dirty="0">
                          <a:solidFill>
                            <a:schemeClr val="tx1"/>
                          </a:solidFill>
                          <a:effectLst/>
                        </a:rPr>
                        <a:t> = 0.071</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0.826 (0.454, 1.502)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497672028"/>
                  </a:ext>
                </a:extLst>
              </a:tr>
            </a:tbl>
          </a:graphicData>
        </a:graphic>
      </p:graphicFrame>
      <p:sp>
        <p:nvSpPr>
          <p:cNvPr id="5" name="Oval 4">
            <a:extLst>
              <a:ext uri="{FF2B5EF4-FFF2-40B4-BE49-F238E27FC236}">
                <a16:creationId xmlns:a16="http://schemas.microsoft.com/office/drawing/2014/main" id="{7F6BFBDF-3F2E-722F-80EB-DDE0F5E0140A}"/>
              </a:ext>
            </a:extLst>
          </p:cNvPr>
          <p:cNvSpPr/>
          <p:nvPr/>
        </p:nvSpPr>
        <p:spPr>
          <a:xfrm>
            <a:off x="8669316" y="4007358"/>
            <a:ext cx="1963711" cy="29980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4283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6AB2E4FC-2A45-403D-9018-5C4721FAF723}"/>
              </a:ext>
            </a:extLst>
          </p:cNvPr>
          <p:cNvSpPr txBox="1"/>
          <p:nvPr/>
        </p:nvSpPr>
        <p:spPr>
          <a:xfrm>
            <a:off x="2324099" y="330926"/>
            <a:ext cx="9458170" cy="1358537"/>
          </a:xfrm>
          <a:prstGeom prst="rect">
            <a:avLst/>
          </a:prstGeom>
        </p:spPr>
        <p:txBody>
          <a:bodyPr wrap="square" rtlCol="0">
            <a:noAutofit/>
          </a:bodyPr>
          <a:lstStyle/>
          <a:p>
            <a:r>
              <a:rPr lang="en-US" sz="3600" b="1" dirty="0">
                <a:solidFill>
                  <a:srgbClr val="62BB46"/>
                </a:solidFill>
              </a:rPr>
              <a:t>Meta-regression </a:t>
            </a:r>
          </a:p>
          <a:p>
            <a:r>
              <a:rPr lang="en-US" sz="3600" b="1" dirty="0">
                <a:solidFill>
                  <a:srgbClr val="62BB46"/>
                </a:solidFill>
              </a:rPr>
              <a:t>(intervention components; duration)</a:t>
            </a:r>
          </a:p>
        </p:txBody>
      </p:sp>
      <p:graphicFrame>
        <p:nvGraphicFramePr>
          <p:cNvPr id="5" name="Table 4">
            <a:extLst>
              <a:ext uri="{FF2B5EF4-FFF2-40B4-BE49-F238E27FC236}">
                <a16:creationId xmlns:a16="http://schemas.microsoft.com/office/drawing/2014/main" id="{E9AFBB68-91A1-1748-1659-953E78D812AB}"/>
              </a:ext>
            </a:extLst>
          </p:cNvPr>
          <p:cNvGraphicFramePr>
            <a:graphicFrameLocks noGrp="1"/>
          </p:cNvGraphicFramePr>
          <p:nvPr>
            <p:extLst>
              <p:ext uri="{D42A27DB-BD31-4B8C-83A1-F6EECF244321}">
                <p14:modId xmlns:p14="http://schemas.microsoft.com/office/powerpoint/2010/main" val="2086972389"/>
              </p:ext>
            </p:extLst>
          </p:nvPr>
        </p:nvGraphicFramePr>
        <p:xfrm>
          <a:off x="3007833" y="2161773"/>
          <a:ext cx="7447806" cy="3824667"/>
        </p:xfrm>
        <a:graphic>
          <a:graphicData uri="http://schemas.openxmlformats.org/drawingml/2006/table">
            <a:tbl>
              <a:tblPr firstRow="1" firstCol="1" bandRow="1">
                <a:tableStyleId>{F5AB1C69-6EDB-4FF4-983F-18BD219EF322}</a:tableStyleId>
              </a:tblPr>
              <a:tblGrid>
                <a:gridCol w="3391190">
                  <a:extLst>
                    <a:ext uri="{9D8B030D-6E8A-4147-A177-3AD203B41FA5}">
                      <a16:colId xmlns:a16="http://schemas.microsoft.com/office/drawing/2014/main" val="766236621"/>
                    </a:ext>
                  </a:extLst>
                </a:gridCol>
                <a:gridCol w="4056616">
                  <a:extLst>
                    <a:ext uri="{9D8B030D-6E8A-4147-A177-3AD203B41FA5}">
                      <a16:colId xmlns:a16="http://schemas.microsoft.com/office/drawing/2014/main" val="1078355530"/>
                    </a:ext>
                  </a:extLst>
                </a:gridCol>
              </a:tblGrid>
              <a:tr h="555712">
                <a:tc gridSpan="2">
                  <a:txBody>
                    <a:bodyPr/>
                    <a:lstStyle/>
                    <a:p>
                      <a:pPr marL="0" marR="0">
                        <a:lnSpc>
                          <a:spcPct val="107000"/>
                        </a:lnSpc>
                        <a:spcBef>
                          <a:spcPts val="0"/>
                        </a:spcBef>
                        <a:spcAft>
                          <a:spcPts val="0"/>
                        </a:spcAft>
                      </a:pPr>
                      <a:r>
                        <a:rPr lang="en-GB" sz="1600" b="0" dirty="0">
                          <a:solidFill>
                            <a:schemeClr val="tx1"/>
                          </a:solidFill>
                          <a:effectLst/>
                        </a:rPr>
                        <a:t> </a:t>
                      </a:r>
                      <a:endParaRPr lang="en-US" sz="1600" b="0" dirty="0">
                        <a:solidFill>
                          <a:schemeClr val="tx1"/>
                        </a:solidFill>
                        <a:effectLst/>
                      </a:endParaRPr>
                    </a:p>
                    <a:p>
                      <a:pPr marL="0" marR="0">
                        <a:lnSpc>
                          <a:spcPct val="107000"/>
                        </a:lnSpc>
                        <a:spcBef>
                          <a:spcPts val="0"/>
                        </a:spcBef>
                        <a:spcAft>
                          <a:spcPts val="0"/>
                        </a:spcAft>
                      </a:pPr>
                      <a:r>
                        <a:rPr lang="en-GB" sz="1600" b="0" dirty="0">
                          <a:solidFill>
                            <a:schemeClr val="tx1"/>
                          </a:solidFill>
                          <a:effectLst/>
                        </a:rPr>
                        <a:t>Intervention components (Referent: no additional components)</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352232523"/>
                  </a:ext>
                </a:extLst>
              </a:tr>
              <a:tr h="287385">
                <a:tc>
                  <a:txBody>
                    <a:bodyPr/>
                    <a:lstStyle/>
                    <a:p>
                      <a:pPr marL="0" marR="0">
                        <a:lnSpc>
                          <a:spcPct val="107000"/>
                        </a:lnSpc>
                        <a:spcBef>
                          <a:spcPts val="0"/>
                        </a:spcBef>
                        <a:spcAft>
                          <a:spcPts val="0"/>
                        </a:spcAft>
                      </a:pPr>
                      <a:r>
                        <a:rPr lang="en-GB" sz="1600" b="0">
                          <a:solidFill>
                            <a:schemeClr val="tx1"/>
                          </a:solidFill>
                          <a:effectLst/>
                        </a:rPr>
                        <a:t>  HIV/SRH</a:t>
                      </a:r>
                      <a:endParaRPr lang="en-US" sz="16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a:solidFill>
                            <a:schemeClr val="tx1"/>
                          </a:solidFill>
                          <a:effectLst/>
                        </a:rPr>
                        <a:t>1.134 (0.815, 1.580)</a:t>
                      </a:r>
                      <a:endParaRPr lang="en-US" sz="16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517427435"/>
                  </a:ext>
                </a:extLst>
              </a:tr>
              <a:tr h="287385">
                <a:tc>
                  <a:txBody>
                    <a:bodyPr/>
                    <a:lstStyle/>
                    <a:p>
                      <a:pPr marL="0" marR="0">
                        <a:lnSpc>
                          <a:spcPct val="107000"/>
                        </a:lnSpc>
                        <a:spcBef>
                          <a:spcPts val="0"/>
                        </a:spcBef>
                        <a:spcAft>
                          <a:spcPts val="0"/>
                        </a:spcAft>
                      </a:pPr>
                      <a:r>
                        <a:rPr lang="en-GB" sz="1600" b="0" dirty="0">
                          <a:solidFill>
                            <a:schemeClr val="tx1"/>
                          </a:solidFill>
                          <a:effectLst/>
                        </a:rPr>
                        <a:t>  Substance use</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dirty="0">
                          <a:solidFill>
                            <a:schemeClr val="tx1"/>
                          </a:solidFill>
                          <a:effectLst/>
                        </a:rPr>
                        <a:t>0.536 (0.274, 1.050)</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4287957748"/>
                  </a:ext>
                </a:extLst>
              </a:tr>
              <a:tr h="287385">
                <a:tc>
                  <a:txBody>
                    <a:bodyPr/>
                    <a:lstStyle/>
                    <a:p>
                      <a:pPr marL="0" marR="0">
                        <a:lnSpc>
                          <a:spcPct val="107000"/>
                        </a:lnSpc>
                        <a:spcBef>
                          <a:spcPts val="0"/>
                        </a:spcBef>
                        <a:spcAft>
                          <a:spcPts val="0"/>
                        </a:spcAft>
                      </a:pPr>
                      <a:r>
                        <a:rPr lang="en-GB" sz="1600" b="0" dirty="0">
                          <a:solidFill>
                            <a:schemeClr val="tx1"/>
                          </a:solidFill>
                          <a:effectLst/>
                        </a:rPr>
                        <a:t>  Economic empowerment</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a:solidFill>
                            <a:schemeClr val="tx1"/>
                          </a:solidFill>
                          <a:effectLst/>
                        </a:rPr>
                        <a:t>1.502 (0.946, 2.387)</a:t>
                      </a:r>
                      <a:endParaRPr lang="en-US" sz="16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469834531"/>
                  </a:ext>
                </a:extLst>
              </a:tr>
              <a:tr h="287385">
                <a:tc>
                  <a:txBody>
                    <a:bodyPr/>
                    <a:lstStyle/>
                    <a:p>
                      <a:pPr marL="0" marR="0">
                        <a:lnSpc>
                          <a:spcPct val="107000"/>
                        </a:lnSpc>
                        <a:spcBef>
                          <a:spcPts val="0"/>
                        </a:spcBef>
                        <a:spcAft>
                          <a:spcPts val="0"/>
                        </a:spcAft>
                      </a:pPr>
                      <a:r>
                        <a:rPr lang="en-GB" sz="1600" b="0" dirty="0">
                          <a:solidFill>
                            <a:schemeClr val="tx1"/>
                          </a:solidFill>
                          <a:effectLst/>
                        </a:rPr>
                        <a:t>  Parenting</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dirty="0">
                          <a:solidFill>
                            <a:schemeClr val="tx1"/>
                          </a:solidFill>
                          <a:effectLst/>
                        </a:rPr>
                        <a:t>0.363 (0.229, 0.574)</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593178267"/>
                  </a:ext>
                </a:extLst>
              </a:tr>
              <a:tr h="682490">
                <a:tc gridSpan="2">
                  <a:txBody>
                    <a:bodyPr/>
                    <a:lstStyle/>
                    <a:p>
                      <a:pPr marL="0" marR="0">
                        <a:lnSpc>
                          <a:spcPct val="107000"/>
                        </a:lnSpc>
                        <a:spcBef>
                          <a:spcPts val="0"/>
                        </a:spcBef>
                        <a:spcAft>
                          <a:spcPts val="0"/>
                        </a:spcAft>
                      </a:pPr>
                      <a:r>
                        <a:rPr lang="en-GB" sz="1600" b="0" dirty="0">
                          <a:solidFill>
                            <a:schemeClr val="tx1"/>
                          </a:solidFill>
                          <a:effectLst/>
                        </a:rPr>
                        <a:t>Intervention duration (Referent: low intensity, short duration)</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solidFill>
                      <a:schemeClr val="bg1">
                        <a:lumMod val="85000"/>
                      </a:schemeClr>
                    </a:solidFill>
                  </a:tcPr>
                </a:tc>
                <a:tc hMerge="1">
                  <a:txBody>
                    <a:bodyPr/>
                    <a:lstStyle/>
                    <a:p>
                      <a:endParaRPr lang="en-US"/>
                    </a:p>
                  </a:txBody>
                  <a:tcPr/>
                </a:tc>
                <a:extLst>
                  <a:ext uri="{0D108BD9-81ED-4DB2-BD59-A6C34878D82A}">
                    <a16:rowId xmlns:a16="http://schemas.microsoft.com/office/drawing/2014/main" val="3743405641"/>
                  </a:ext>
                </a:extLst>
              </a:tr>
              <a:tr h="287385">
                <a:tc>
                  <a:txBody>
                    <a:bodyPr/>
                    <a:lstStyle/>
                    <a:p>
                      <a:pPr marL="0" marR="0">
                        <a:lnSpc>
                          <a:spcPct val="107000"/>
                        </a:lnSpc>
                        <a:spcBef>
                          <a:spcPts val="0"/>
                        </a:spcBef>
                        <a:spcAft>
                          <a:spcPts val="0"/>
                        </a:spcAft>
                      </a:pPr>
                      <a:r>
                        <a:rPr lang="en-GB" sz="1600" b="0" dirty="0">
                          <a:solidFill>
                            <a:schemeClr val="tx1"/>
                          </a:solidFill>
                          <a:effectLst/>
                        </a:rPr>
                        <a:t>  High intensity</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a:solidFill>
                            <a:schemeClr val="tx1"/>
                          </a:solidFill>
                          <a:effectLst/>
                        </a:rPr>
                        <a:t>1.108 (0.801, 1.533)</a:t>
                      </a:r>
                      <a:endParaRPr lang="en-US" sz="16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117121350"/>
                  </a:ext>
                </a:extLst>
              </a:tr>
              <a:tr h="287385">
                <a:tc>
                  <a:txBody>
                    <a:bodyPr/>
                    <a:lstStyle/>
                    <a:p>
                      <a:pPr marL="0" marR="0">
                        <a:lnSpc>
                          <a:spcPct val="107000"/>
                        </a:lnSpc>
                        <a:spcBef>
                          <a:spcPts val="0"/>
                        </a:spcBef>
                        <a:spcAft>
                          <a:spcPts val="0"/>
                        </a:spcAft>
                      </a:pPr>
                      <a:r>
                        <a:rPr lang="en-GB" sz="1600" b="0" dirty="0">
                          <a:solidFill>
                            <a:schemeClr val="tx1"/>
                          </a:solidFill>
                          <a:effectLst/>
                        </a:rPr>
                        <a:t>  Long duration</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dirty="0">
                          <a:solidFill>
                            <a:schemeClr val="tx1"/>
                          </a:solidFill>
                          <a:effectLst/>
                        </a:rPr>
                        <a:t>0.700 (0.483, 1.017)</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1695344891"/>
                  </a:ext>
                </a:extLst>
              </a:tr>
              <a:tr h="287385">
                <a:tc>
                  <a:txBody>
                    <a:bodyPr/>
                    <a:lstStyle/>
                    <a:p>
                      <a:pPr marL="0" marR="0">
                        <a:lnSpc>
                          <a:spcPct val="107000"/>
                        </a:lnSpc>
                        <a:spcBef>
                          <a:spcPts val="0"/>
                        </a:spcBef>
                        <a:spcAft>
                          <a:spcPts val="0"/>
                        </a:spcAft>
                      </a:pPr>
                      <a:r>
                        <a:rPr lang="en-GB" sz="1600" b="0" dirty="0">
                          <a:solidFill>
                            <a:schemeClr val="tx1"/>
                          </a:solidFill>
                          <a:effectLst/>
                        </a:rPr>
                        <a:t>Intercept</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dirty="0">
                          <a:solidFill>
                            <a:schemeClr val="tx1"/>
                          </a:solidFill>
                          <a:effectLst/>
                        </a:rPr>
                        <a:t>0.816 (0.619, 1.076)</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1677880146"/>
                  </a:ext>
                </a:extLst>
              </a:tr>
              <a:tr h="287385">
                <a:tc gridSpan="2">
                  <a:txBody>
                    <a:bodyPr/>
                    <a:lstStyle/>
                    <a:p>
                      <a:pPr marL="0" marR="0">
                        <a:lnSpc>
                          <a:spcPct val="107000"/>
                        </a:lnSpc>
                        <a:spcBef>
                          <a:spcPts val="0"/>
                        </a:spcBef>
                        <a:spcAft>
                          <a:spcPts val="0"/>
                        </a:spcAft>
                      </a:pPr>
                      <a:r>
                        <a:rPr lang="en-GB" sz="1600" b="0" dirty="0">
                          <a:solidFill>
                            <a:schemeClr val="tx1"/>
                          </a:solidFill>
                          <a:effectLst/>
                        </a:rPr>
                        <a:t>Test of Moderators (coefficients 2:7):</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902994288"/>
                  </a:ext>
                </a:extLst>
              </a:tr>
              <a:tr h="287385">
                <a:tc gridSpan="2">
                  <a:txBody>
                    <a:bodyPr/>
                    <a:lstStyle/>
                    <a:p>
                      <a:pPr marL="0" marR="0">
                        <a:lnSpc>
                          <a:spcPct val="107000"/>
                        </a:lnSpc>
                        <a:spcBef>
                          <a:spcPts val="0"/>
                        </a:spcBef>
                        <a:spcAft>
                          <a:spcPts val="0"/>
                        </a:spcAft>
                      </a:pPr>
                      <a:r>
                        <a:rPr lang="en-GB" sz="1600" b="0" dirty="0">
                          <a:solidFill>
                            <a:schemeClr val="tx1"/>
                          </a:solidFill>
                          <a:effectLst/>
                        </a:rPr>
                        <a:t>F(df1 = 6, df2 = 40) = 4.159, p-</a:t>
                      </a:r>
                      <a:r>
                        <a:rPr lang="en-GB" sz="1600" b="0" dirty="0" err="1">
                          <a:solidFill>
                            <a:schemeClr val="tx1"/>
                          </a:solidFill>
                          <a:effectLst/>
                        </a:rPr>
                        <a:t>val</a:t>
                      </a:r>
                      <a:r>
                        <a:rPr lang="en-GB" sz="1600" b="0" dirty="0">
                          <a:solidFill>
                            <a:schemeClr val="tx1"/>
                          </a:solidFill>
                          <a:effectLst/>
                        </a:rPr>
                        <a:t> = 0.0024</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3879525487"/>
                  </a:ext>
                </a:extLst>
              </a:tr>
            </a:tbl>
          </a:graphicData>
        </a:graphic>
      </p:graphicFrame>
      <p:sp>
        <p:nvSpPr>
          <p:cNvPr id="6" name="Oval 5">
            <a:extLst>
              <a:ext uri="{FF2B5EF4-FFF2-40B4-BE49-F238E27FC236}">
                <a16:creationId xmlns:a16="http://schemas.microsoft.com/office/drawing/2014/main" id="{90F18547-442D-FBC7-28CF-07BECF2116BD}"/>
              </a:ext>
            </a:extLst>
          </p:cNvPr>
          <p:cNvSpPr/>
          <p:nvPr/>
        </p:nvSpPr>
        <p:spPr>
          <a:xfrm>
            <a:off x="6378315" y="3020518"/>
            <a:ext cx="1963711" cy="29980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EBB6B54-210B-A507-A488-5548E85197D2}"/>
              </a:ext>
            </a:extLst>
          </p:cNvPr>
          <p:cNvSpPr/>
          <p:nvPr/>
        </p:nvSpPr>
        <p:spPr>
          <a:xfrm>
            <a:off x="6358330" y="3585143"/>
            <a:ext cx="1963711" cy="29980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DE16D87-C128-EC42-3994-A9A918367D87}"/>
              </a:ext>
            </a:extLst>
          </p:cNvPr>
          <p:cNvSpPr/>
          <p:nvPr/>
        </p:nvSpPr>
        <p:spPr>
          <a:xfrm>
            <a:off x="6338345" y="4839312"/>
            <a:ext cx="1963711" cy="29980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090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Key findings</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solidFill>
                  <a:srgbClr val="000000"/>
                </a:solidFill>
                <a:ea typeface="Calibri" panose="020F0502020204030204" pitchFamily="34" charset="0"/>
              </a:rPr>
              <a:t>T</a:t>
            </a:r>
            <a:r>
              <a:rPr lang="en-US" sz="2400" dirty="0">
                <a:solidFill>
                  <a:srgbClr val="000000"/>
                </a:solidFill>
                <a:effectLst/>
                <a:ea typeface="Calibri" panose="020F0502020204030204" pitchFamily="34" charset="0"/>
              </a:rPr>
              <a:t>here is no evidence that intervention type was associated with intervention effectiveness.</a:t>
            </a: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Interventions targeting youth generated somewhat larger reductions in IPV (OR=0.62, 95% CI: [0.35, 1.09]).  </a:t>
            </a: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There was also evidence that some intervention components were associated with effectiveness.</a:t>
            </a:r>
          </a:p>
          <a:p>
            <a:pPr marL="800100" lvl="1" indent="-342900">
              <a:buFont typeface="Arial" panose="020B0604020202020204" pitchFamily="34" charset="0"/>
              <a:buChar char="•"/>
            </a:pPr>
            <a:r>
              <a:rPr lang="en-US" sz="2200" dirty="0">
                <a:solidFill>
                  <a:srgbClr val="000000"/>
                </a:solidFill>
                <a:ea typeface="Calibri" panose="020F0502020204030204" pitchFamily="34" charset="0"/>
              </a:rPr>
              <a:t>I</a:t>
            </a:r>
            <a:r>
              <a:rPr lang="en-US" sz="2200" dirty="0">
                <a:solidFill>
                  <a:srgbClr val="000000"/>
                </a:solidFill>
                <a:effectLst/>
                <a:ea typeface="Calibri" panose="020F0502020204030204" pitchFamily="34" charset="0"/>
              </a:rPr>
              <a:t>nterventions including a component targeting parenting practices showed larger reductions in IPV (OR=0.36, 95% CI: [0.23, 0.57]).</a:t>
            </a:r>
          </a:p>
          <a:p>
            <a:pPr marL="800100" lvl="1" indent="-342900">
              <a:buFont typeface="Arial" panose="020B0604020202020204" pitchFamily="34" charset="0"/>
              <a:buChar char="•"/>
            </a:pPr>
            <a:r>
              <a:rPr lang="en-US" sz="2200" dirty="0">
                <a:solidFill>
                  <a:srgbClr val="000000"/>
                </a:solidFill>
                <a:ea typeface="Calibri" panose="020F0502020204030204" pitchFamily="34" charset="0"/>
              </a:rPr>
              <a:t>I</a:t>
            </a:r>
            <a:r>
              <a:rPr lang="en-US" sz="2200" dirty="0">
                <a:solidFill>
                  <a:srgbClr val="000000"/>
                </a:solidFill>
                <a:effectLst/>
                <a:ea typeface="Calibri" panose="020F0502020204030204" pitchFamily="34" charset="0"/>
              </a:rPr>
              <a:t>nterventions including a component targeting substance use showed a similar pattern that is noisily estimated (OR=0.54, 95% CI: [0.27, 1.05]).</a:t>
            </a:r>
          </a:p>
          <a:p>
            <a:pPr marL="800100" lvl="1" indent="-342900">
              <a:buFont typeface="Arial" panose="020B0604020202020204" pitchFamily="34" charset="0"/>
              <a:buChar char="•"/>
            </a:pPr>
            <a:endParaRPr lang="en-US" sz="2400" dirty="0">
              <a:effectLst/>
              <a:ea typeface="Times New Roman" panose="02020603050405020304" pitchFamily="18" charset="0"/>
            </a:endParaRPr>
          </a:p>
          <a:p>
            <a:pPr marL="0" marR="0">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3072174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Summing up</a:t>
            </a: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000000"/>
                </a:solidFill>
                <a:ea typeface="Calibri" panose="020F0502020204030204" pitchFamily="34" charset="0"/>
              </a:rPr>
              <a:t>This is promising evidence that gender-transformative interventions can work; but there is clearly huge variation.</a:t>
            </a: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Understanding more about what interventions work best, and where, will be a critical part of this research agenda.</a:t>
            </a:r>
            <a:endParaRPr lang="en-GB" sz="24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398550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Moving beyond gender-transformative interventions</a:t>
            </a: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The broad literature on prevention and reduction of IPV is far too wide to encompass in a single lecture – bu</a:t>
            </a:r>
            <a:r>
              <a:rPr lang="en-US" sz="2400" dirty="0">
                <a:solidFill>
                  <a:srgbClr val="000000"/>
                </a:solidFill>
                <a:ea typeface="Calibri" panose="020F0502020204030204" pitchFamily="34" charset="0"/>
              </a:rPr>
              <a:t>t also important to highlight the important contribution researchers at IFPRI (and collaborating institutions) are making in exploring the role of cash in reducing IPV.</a:t>
            </a:r>
          </a:p>
          <a:p>
            <a:pPr marL="342900" marR="0" indent="-342900">
              <a:spcBef>
                <a:spcPts val="0"/>
              </a:spcBef>
              <a:spcAft>
                <a:spcPts val="0"/>
              </a:spcAft>
              <a:buFont typeface="Arial" panose="020B0604020202020204" pitchFamily="34" charset="0"/>
              <a:buChar char="•"/>
            </a:pPr>
            <a:r>
              <a:rPr lang="en-US" sz="2400" dirty="0">
                <a:solidFill>
                  <a:srgbClr val="000000"/>
                </a:solidFill>
                <a:ea typeface="Calibri" panose="020F0502020204030204" pitchFamily="34" charset="0"/>
              </a:rPr>
              <a:t>Cash transfers can have many economic benefits (though this is a large literature in and of itself) and also can have substantial effects on reducing IPV, primarily by reducing poverty-related stress.</a:t>
            </a:r>
          </a:p>
          <a:p>
            <a:pPr marL="342900" marR="0" indent="-342900">
              <a:spcBef>
                <a:spcPts val="0"/>
              </a:spcBef>
              <a:spcAft>
                <a:spcPts val="0"/>
              </a:spcAft>
              <a:buFont typeface="Arial" panose="020B0604020202020204" pitchFamily="34" charset="0"/>
              <a:buChar char="•"/>
            </a:pPr>
            <a:r>
              <a:rPr lang="en-US" sz="2400" dirty="0">
                <a:solidFill>
                  <a:srgbClr val="000000"/>
                </a:solidFill>
                <a:ea typeface="Calibri" panose="020F0502020204030204" pitchFamily="34" charset="0"/>
              </a:rPr>
              <a:t>The cash and IPV collaborative - including researchers from UNC, University of Buffalo, LHSTM, and many others - has a wide interdisciplinary portfolio around the effects of cash: cash-ipv.org</a:t>
            </a:r>
            <a:endParaRPr lang="en-US" sz="2400" dirty="0">
              <a:solidFill>
                <a:srgbClr val="000000"/>
              </a:solidFill>
              <a:effectLst/>
              <a:ea typeface="Calibri" panose="020F0502020204030204" pitchFamily="34" charset="0"/>
            </a:endParaRPr>
          </a:p>
          <a:p>
            <a:pPr marL="800100" lvl="1" indent="-342900">
              <a:buFont typeface="Arial" panose="020B0604020202020204" pitchFamily="34" charset="0"/>
              <a:buChar char="•"/>
            </a:pPr>
            <a:endParaRPr lang="en-US" sz="2400" dirty="0">
              <a:effectLst/>
              <a:ea typeface="Times New Roman" panose="02020603050405020304" pitchFamily="18" charset="0"/>
            </a:endParaRPr>
          </a:p>
          <a:p>
            <a:pPr marL="0" marR="0">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405461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249148" y="2856769"/>
            <a:ext cx="9065623" cy="1358537"/>
          </a:xfrm>
          <a:prstGeom prst="rect">
            <a:avLst/>
          </a:prstGeom>
        </p:spPr>
        <p:txBody>
          <a:bodyPr wrap="square" rtlCol="0">
            <a:noAutofit/>
          </a:bodyPr>
          <a:lstStyle/>
          <a:p>
            <a:pPr algn="ctr"/>
            <a:r>
              <a:rPr lang="en-US" sz="3600" b="1" dirty="0">
                <a:solidFill>
                  <a:srgbClr val="62BB46"/>
                </a:solidFill>
              </a:rPr>
              <a:t>Thank you!</a:t>
            </a:r>
          </a:p>
        </p:txBody>
      </p:sp>
    </p:spTree>
    <p:extLst>
      <p:ext uri="{BB962C8B-B14F-4D97-AF65-F5344CB8AC3E}">
        <p14:creationId xmlns:p14="http://schemas.microsoft.com/office/powerpoint/2010/main" val="216717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Motivation</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187103"/>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solidFill>
                  <a:srgbClr val="000000"/>
                </a:solidFill>
                <a:effectLst/>
                <a:ea typeface="Times New Roman" panose="02020603050405020304" pitchFamily="18" charset="0"/>
              </a:rPr>
              <a:t>Conceptual models highlight that the unequal position of women in relationships, inequitable social norms, and the normalization of violence are all risk factors for IPV.</a:t>
            </a:r>
            <a:endParaRPr lang="en-US" sz="2400" dirty="0">
              <a:solidFill>
                <a:srgbClr val="000000"/>
              </a:solidFill>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Building on these insights, an increasingly large number of gender-transformative interventions have been developed and evaluated.</a:t>
            </a:r>
          </a:p>
          <a:p>
            <a:pPr marL="800100" lvl="1" indent="-342900">
              <a:buFont typeface="Arial" panose="020B0604020202020204" pitchFamily="34" charset="0"/>
              <a:buChar char="•"/>
            </a:pPr>
            <a:r>
              <a:rPr lang="en-GB" sz="2000" dirty="0">
                <a:ea typeface="Cambria" panose="02040503050406030204" pitchFamily="18" charset="0"/>
              </a:rPr>
              <a:t>Defined by the WHO: </a:t>
            </a:r>
            <a:r>
              <a:rPr lang="en-GB" sz="2000" dirty="0">
                <a:effectLst/>
                <a:ea typeface="Times New Roman" panose="02020603050405020304" pitchFamily="18" charset="0"/>
              </a:rPr>
              <a:t>a gender-transformative approach “seeks to challenge gender inequality by transforming harmful gender norms, roles and relations through programmatic inclusion of strategies to foster progressive changes in power relationships between women and men.”</a:t>
            </a:r>
          </a:p>
          <a:p>
            <a:pPr marL="0" marR="0">
              <a:lnSpc>
                <a:spcPct val="150000"/>
              </a:lnSpc>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109143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Overview</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254419"/>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t>Goal today: describe one large-scale trial I co-led evaluating the effectiveness of a group-based IPV prevention intervention delivered to men, women or couples in rural Ethiopia.</a:t>
            </a:r>
          </a:p>
          <a:p>
            <a:pPr marL="342900" marR="0" indent="-342900">
              <a:spcBef>
                <a:spcPts val="0"/>
              </a:spcBef>
              <a:spcAft>
                <a:spcPts val="0"/>
              </a:spcAft>
              <a:buFont typeface="Arial" panose="020B0604020202020204" pitchFamily="34" charset="0"/>
              <a:buChar char="•"/>
            </a:pPr>
            <a:r>
              <a:rPr lang="en-US" sz="2400" dirty="0"/>
              <a:t>I will also report on some papers analyzing innovations linked to the measurement of IPV that draw on data conducted in the trial.</a:t>
            </a:r>
          </a:p>
          <a:p>
            <a:pPr marL="342900" marR="0" indent="-342900">
              <a:spcBef>
                <a:spcPts val="0"/>
              </a:spcBef>
              <a:spcAft>
                <a:spcPts val="0"/>
              </a:spcAft>
              <a:buFont typeface="Arial" panose="020B0604020202020204" pitchFamily="34" charset="0"/>
              <a:buChar char="•"/>
            </a:pPr>
            <a:r>
              <a:rPr lang="en-US" sz="2400" dirty="0"/>
              <a:t>Finally, I’ll describe a meta-analysis I also led seeking to synthesize evidence around this literature.</a:t>
            </a:r>
          </a:p>
        </p:txBody>
      </p:sp>
    </p:spTree>
    <p:extLst>
      <p:ext uri="{BB962C8B-B14F-4D97-AF65-F5344CB8AC3E}">
        <p14:creationId xmlns:p14="http://schemas.microsoft.com/office/powerpoint/2010/main" val="1873237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Unite for a Better Life</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262627" y="1254418"/>
            <a:ext cx="9065623" cy="4791892"/>
          </a:xfrm>
          <a:prstGeom prst="rect">
            <a:avLst/>
          </a:prstGeom>
        </p:spPr>
        <p:txBody>
          <a:bodyPr wrap="square" rtlCol="0">
            <a:noAutofit/>
          </a:bodyPr>
          <a:lstStyle/>
          <a:p>
            <a:pPr marL="342900" indent="-342900">
              <a:buFont typeface="Arial" panose="020B0604020202020204" pitchFamily="34" charset="0"/>
              <a:buChar char="•"/>
            </a:pPr>
            <a:r>
              <a:rPr lang="en-US" sz="2400" dirty="0">
                <a:solidFill>
                  <a:srgbClr val="202020"/>
                </a:solidFill>
                <a:effectLst/>
                <a:latin typeface="Calibri" panose="020F0502020204030204" pitchFamily="34" charset="0"/>
                <a:ea typeface="Times New Roman" panose="02020603050405020304" pitchFamily="18" charset="0"/>
              </a:rPr>
              <a:t>We conducted a cluster randomized trial to evaluate the effectiveness of Unite for a Better Life (UBL), a participatory, gender-transformative IPV and HIV prevention intervention delivered to either groups of women, men or couples. </a:t>
            </a:r>
          </a:p>
          <a:p>
            <a:pPr marL="800100" lvl="1" indent="-342900">
              <a:buFont typeface="Arial" panose="020B0604020202020204" pitchFamily="34" charset="0"/>
              <a:buChar char="•"/>
            </a:pPr>
            <a:r>
              <a:rPr lang="en-US" sz="2400" dirty="0">
                <a:solidFill>
                  <a:srgbClr val="202020"/>
                </a:solidFill>
                <a:latin typeface="Calibri" panose="020F0502020204030204" pitchFamily="34" charset="0"/>
                <a:ea typeface="Times New Roman" panose="02020603050405020304" pitchFamily="18" charset="0"/>
              </a:rPr>
              <a:t>Joint with Vandana Sharma (HSPH) and Negussie Deyessa (AAU)</a:t>
            </a:r>
            <a:endParaRPr lang="en-US" sz="2400" dirty="0">
              <a:solidFill>
                <a:srgbClr val="202020"/>
              </a:solidFill>
              <a:effectLst/>
              <a:latin typeface="Calibri" panose="020F050202020403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202020"/>
                </a:solidFill>
                <a:effectLst/>
                <a:latin typeface="Calibri" panose="020F0502020204030204" pitchFamily="34" charset="0"/>
                <a:ea typeface="Times New Roman" panose="02020603050405020304" pitchFamily="18" charset="0"/>
              </a:rPr>
              <a:t>UBL is delivered in the context of the Ethiopian coffee ceremony, a traditional forum for community-based discussions.</a:t>
            </a:r>
          </a:p>
          <a:p>
            <a:pPr marL="342900" indent="-342900">
              <a:buFont typeface="Arial" panose="020B0604020202020204" pitchFamily="34" charset="0"/>
              <a:buChar char="•"/>
            </a:pPr>
            <a:r>
              <a:rPr lang="en-US" sz="2400" dirty="0">
                <a:solidFill>
                  <a:srgbClr val="202020"/>
                </a:solidFill>
                <a:effectLst/>
                <a:latin typeface="Calibri" panose="020F0502020204030204" pitchFamily="34" charset="0"/>
                <a:ea typeface="Times New Roman" panose="02020603050405020304" pitchFamily="18" charset="0"/>
              </a:rPr>
              <a:t>The trial included a sample of 64 villages in southern Ethiopia randomly assigned to one of four trial arms: women’s UBL, men’s UBL, couple’s UBL or a control group. </a:t>
            </a:r>
          </a:p>
          <a:p>
            <a:endParaRPr lang="en-US" sz="2400" dirty="0">
              <a:effectLst/>
              <a:latin typeface="Times New Roman" panose="02020603050405020304" pitchFamily="18" charset="0"/>
              <a:ea typeface="Times New Roman" panose="02020603050405020304" pitchFamily="18" charset="0"/>
            </a:endParaRPr>
          </a:p>
          <a:p>
            <a:br>
              <a:rPr lang="en-US" sz="2400" dirty="0">
                <a:solidFill>
                  <a:schemeClr val="tx1">
                    <a:lumMod val="65000"/>
                    <a:lumOff val="35000"/>
                  </a:schemeClr>
                </a:solidFill>
              </a:rPr>
            </a:b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83379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Study Design</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234158" y="925643"/>
            <a:ext cx="9065623" cy="4791892"/>
          </a:xfrm>
          <a:prstGeom prst="rect">
            <a:avLst/>
          </a:prstGeom>
        </p:spPr>
        <p:txBody>
          <a:bodyPr wrap="square" rtlCol="0">
            <a:noAutofit/>
          </a:bodyPr>
          <a:lstStyle/>
          <a:p>
            <a:pPr marL="0" marR="0">
              <a:spcBef>
                <a:spcPts val="0"/>
              </a:spcBef>
              <a:spcAft>
                <a:spcPts val="0"/>
              </a:spcAft>
            </a:pPr>
            <a:endParaRPr lang="en-US" sz="2400" dirty="0">
              <a:solidFill>
                <a:srgbClr val="202020"/>
              </a:solidFill>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solidFill>
                  <a:srgbClr val="202020"/>
                </a:solidFill>
                <a:effectLst/>
                <a:ea typeface="Times New Roman" panose="02020603050405020304" pitchFamily="18" charset="0"/>
              </a:rPr>
              <a:t>The baseline sample included 6,770 respondents (cohabiting couples only) randomly selected within the study villages.</a:t>
            </a:r>
          </a:p>
          <a:p>
            <a:pPr marL="342900" marR="0" indent="-342900">
              <a:spcBef>
                <a:spcPts val="0"/>
              </a:spcBef>
              <a:spcAft>
                <a:spcPts val="0"/>
              </a:spcAft>
              <a:buFont typeface="Arial" panose="020B0604020202020204" pitchFamily="34" charset="0"/>
              <a:buChar char="•"/>
            </a:pPr>
            <a:r>
              <a:rPr lang="en-US" sz="2400" dirty="0">
                <a:solidFill>
                  <a:srgbClr val="202020"/>
                </a:solidFill>
                <a:ea typeface="Times New Roman" panose="02020603050405020304" pitchFamily="18" charset="0"/>
              </a:rPr>
              <a:t>At baseline, we randomly assigned households to have either the male or female spouse surveyed; we then surveyed both spouses at endline.</a:t>
            </a:r>
          </a:p>
          <a:p>
            <a:pPr marL="342900" marR="0" indent="-342900">
              <a:spcBef>
                <a:spcPts val="0"/>
              </a:spcBef>
              <a:spcAft>
                <a:spcPts val="0"/>
              </a:spcAft>
              <a:buFont typeface="Arial" panose="020B0604020202020204" pitchFamily="34" charset="0"/>
              <a:buChar char="•"/>
            </a:pPr>
            <a:r>
              <a:rPr lang="en-US" sz="2400" dirty="0">
                <a:solidFill>
                  <a:srgbClr val="202020"/>
                </a:solidFill>
                <a:effectLst/>
                <a:ea typeface="Times New Roman" panose="02020603050405020304" pitchFamily="18" charset="0"/>
              </a:rPr>
              <a:t>Follow-up data was available from 88% of baseline respondents, and 87% of their spouses.</a:t>
            </a:r>
            <a:endParaRPr lang="en-US" sz="2400" dirty="0">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solidFill>
                  <a:srgbClr val="202020"/>
                </a:solidFill>
                <a:effectLst/>
                <a:ea typeface="Times New Roman" panose="02020603050405020304" pitchFamily="18" charset="0"/>
              </a:rPr>
              <a:t>Primary outcomes included </a:t>
            </a:r>
            <a:r>
              <a:rPr lang="en-US" sz="2400" dirty="0">
                <a:solidFill>
                  <a:srgbClr val="202020"/>
                </a:solidFill>
                <a:ea typeface="Times New Roman" panose="02020603050405020304" pitchFamily="18" charset="0"/>
              </a:rPr>
              <a:t>w</a:t>
            </a:r>
            <a:r>
              <a:rPr lang="en-US" sz="2400" dirty="0">
                <a:solidFill>
                  <a:srgbClr val="202020"/>
                </a:solidFill>
                <a:effectLst/>
                <a:ea typeface="Times New Roman" panose="02020603050405020304" pitchFamily="18" charset="0"/>
              </a:rPr>
              <a:t>omen’s past-year experience of IPV and men’s past-year perpetration of IPV, along with comprehensive knowledge on HIV and condom use at last intercourse.</a:t>
            </a:r>
            <a:endParaRPr lang="en-US" sz="2400" dirty="0">
              <a:effectLst/>
              <a:ea typeface="Times New Roman" panose="02020603050405020304" pitchFamily="18" charset="0"/>
            </a:endParaRPr>
          </a:p>
          <a:p>
            <a:br>
              <a:rPr lang="en-US" sz="2400" dirty="0">
                <a:solidFill>
                  <a:schemeClr val="tx1">
                    <a:lumMod val="65000"/>
                    <a:lumOff val="35000"/>
                  </a:schemeClr>
                </a:solidFill>
              </a:rPr>
            </a:br>
            <a:endParaRPr lang="en-US" sz="2400" dirty="0">
              <a:solidFill>
                <a:schemeClr val="tx1">
                  <a:lumMod val="65000"/>
                  <a:lumOff val="35000"/>
                </a:schemeClr>
              </a:solidFill>
            </a:endParaRPr>
          </a:p>
        </p:txBody>
      </p:sp>
    </p:spTree>
    <p:extLst>
      <p:ext uri="{BB962C8B-B14F-4D97-AF65-F5344CB8AC3E}">
        <p14:creationId xmlns:p14="http://schemas.microsoft.com/office/powerpoint/2010/main" val="59143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Intervention</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225524"/>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1A1A1A"/>
                </a:solidFill>
                <a:effectLst/>
                <a:latin typeface="Calibri" panose="020F0502020204030204" pitchFamily="34" charset="0"/>
                <a:ea typeface="Cambria" panose="02040503050406030204" pitchFamily="18" charset="0"/>
                <a:cs typeface="Times New Roman" panose="02020603050405020304" pitchFamily="18" charset="0"/>
              </a:rPr>
              <a:t>Curricula designed for women, men and couples were developed jointly with </a:t>
            </a:r>
            <a:r>
              <a:rPr lang="en-US" sz="2400" dirty="0" err="1">
                <a:solidFill>
                  <a:srgbClr val="1A1A1A"/>
                </a:solidFill>
                <a:effectLst/>
                <a:latin typeface="Calibri" panose="020F0502020204030204" pitchFamily="34" charset="0"/>
                <a:ea typeface="Cambria" panose="02040503050406030204" pitchFamily="18" charset="0"/>
                <a:cs typeface="Times New Roman" panose="02020603050405020304" pitchFamily="18" charset="0"/>
              </a:rPr>
              <a:t>EngenderHealth</a:t>
            </a:r>
            <a:r>
              <a:rPr lang="en-US" sz="2400" dirty="0">
                <a:solidFill>
                  <a:srgbClr val="1A1A1A"/>
                </a:solidFill>
                <a:effectLst/>
                <a:latin typeface="Calibri" panose="020F0502020204030204" pitchFamily="34" charset="0"/>
                <a:ea typeface="Cambria" panose="02040503050406030204" pitchFamily="18" charset="0"/>
                <a:cs typeface="Times New Roman" panose="02020603050405020304" pitchFamily="18" charset="0"/>
              </a:rPr>
              <a:t>, and all three curricula were pilot-tested in non-study villages and refined prior to the trial. </a:t>
            </a:r>
            <a:endParaRPr lang="en-US" sz="2400" dirty="0">
              <a:latin typeface="Cambria" panose="02040503050406030204" pitchFamily="18" charset="0"/>
              <a:ea typeface="Cambria" panose="020405030504060302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solidFill>
                  <a:srgbClr val="1A1A1A"/>
                </a:solidFill>
                <a:effectLst/>
                <a:latin typeface="Calibri" panose="020F0502020204030204" pitchFamily="34" charset="0"/>
                <a:ea typeface="Cambria" panose="02040503050406030204" pitchFamily="18" charset="0"/>
              </a:rPr>
              <a:t>The final curricula included 14 participatory and skills-building sessions (total 38 hours) led by one trained, same-sex facilitator for men’s and women’s UBL groups, and one female and one male facilitator for couples’ groups to assist participants to identify and transform power imbalances within their relationships and to build skills for </a:t>
            </a:r>
            <a:r>
              <a:rPr lang="en-US" sz="2400" dirty="0">
                <a:effectLst/>
                <a:latin typeface="Calibri" panose="020F0502020204030204" pitchFamily="34" charset="0"/>
                <a:ea typeface="Cambria" panose="02040503050406030204" pitchFamily="18" charset="0"/>
              </a:rPr>
              <a:t>healthy, non-violent, equitable relationships</a:t>
            </a:r>
            <a:r>
              <a:rPr lang="en-US" sz="2400" dirty="0">
                <a:solidFill>
                  <a:srgbClr val="1A1A1A"/>
                </a:solidFill>
                <a:effectLst/>
                <a:latin typeface="Calibri" panose="020F0502020204030204" pitchFamily="34" charset="0"/>
                <a:ea typeface="Cambria" panose="02040503050406030204" pitchFamily="18" charset="0"/>
              </a:rPr>
              <a:t>.</a:t>
            </a:r>
          </a:p>
          <a:p>
            <a:pPr marL="342900" marR="0" indent="-342900">
              <a:spcBef>
                <a:spcPts val="0"/>
              </a:spcBef>
              <a:spcAft>
                <a:spcPts val="0"/>
              </a:spcAft>
              <a:buFont typeface="Arial" panose="020B0604020202020204" pitchFamily="34" charset="0"/>
              <a:buChar char="•"/>
            </a:pPr>
            <a:r>
              <a:rPr lang="en-US" sz="2400" dirty="0">
                <a:solidFill>
                  <a:srgbClr val="1A1A1A"/>
                </a:solidFill>
                <a:latin typeface="Calibri" panose="020F0502020204030204" pitchFamily="34" charset="0"/>
                <a:ea typeface="Cambria" panose="02040503050406030204" pitchFamily="18" charset="0"/>
              </a:rPr>
              <a:t>This included a focus on healthy sexuality, sexual communication, safe sex, and reduction of HIV risk behaviors.</a:t>
            </a:r>
          </a:p>
          <a:p>
            <a:pPr marL="0" marR="0">
              <a:spcBef>
                <a:spcPts val="0"/>
              </a:spcBef>
              <a:spcAft>
                <a:spcPts val="0"/>
              </a:spcAft>
            </a:pPr>
            <a:endParaRPr lang="en-US" sz="2400" dirty="0">
              <a:solidFill>
                <a:schemeClr val="tx1">
                  <a:lumMod val="65000"/>
                  <a:lumOff val="35000"/>
                </a:schemeClr>
              </a:solidFill>
            </a:endParaRPr>
          </a:p>
        </p:txBody>
      </p:sp>
    </p:spTree>
    <p:extLst>
      <p:ext uri="{BB962C8B-B14F-4D97-AF65-F5344CB8AC3E}">
        <p14:creationId xmlns:p14="http://schemas.microsoft.com/office/powerpoint/2010/main" val="3863262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Coffee ceremony and sample population</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317732"/>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1A1A1A"/>
                </a:solidFill>
                <a:effectLst/>
                <a:ea typeface="Cambria" panose="02040503050406030204" pitchFamily="18" charset="0"/>
              </a:rPr>
              <a:t>As traditionally women prepare coffee during the coffee ceremony, implementing the curriculum within this context offered an opportunity to model and promote more equitable behaviors – men are also expected to prepare coffee! – and also increased cultural relevance. </a:t>
            </a:r>
            <a:endParaRPr lang="en-US" sz="2400" dirty="0">
              <a:solidFill>
                <a:srgbClr val="1A1A1A"/>
              </a:solidFill>
              <a:ea typeface="Cambria" panose="02040503050406030204" pitchFamily="18" charset="0"/>
            </a:endParaRPr>
          </a:p>
          <a:p>
            <a:pPr marL="342900" marR="0" indent="-342900">
              <a:spcBef>
                <a:spcPts val="0"/>
              </a:spcBef>
              <a:spcAft>
                <a:spcPts val="0"/>
              </a:spcAft>
              <a:buFont typeface="Arial" panose="020B0604020202020204" pitchFamily="34" charset="0"/>
              <a:buChar char="•"/>
            </a:pPr>
            <a:r>
              <a:rPr lang="en-US" sz="2400" dirty="0">
                <a:solidFill>
                  <a:srgbClr val="1A1A1A"/>
                </a:solidFill>
                <a:ea typeface="Cambria" panose="02040503050406030204" pitchFamily="18" charset="0"/>
              </a:rPr>
              <a:t>Overall, the program was well-received and attendance was high.</a:t>
            </a: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mbria" panose="02040503050406030204" pitchFamily="18" charset="0"/>
                <a:cs typeface="Times New Roman" panose="02020603050405020304" pitchFamily="18" charset="0"/>
              </a:rPr>
              <a:t>81% of sampled respondents completed at least 70% of sessions.</a:t>
            </a:r>
          </a:p>
          <a:p>
            <a:pPr marL="342900" indent="-342900">
              <a:buFont typeface="Arial" panose="020B0604020202020204" pitchFamily="34" charset="0"/>
              <a:buChar char="•"/>
            </a:pPr>
            <a:r>
              <a:rPr lang="en-US" sz="24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In the survey sample, women were on average 32 years of age, while men were 37 years. Roughly 75% of women had no formal schooling, and 16% of women reported being in polygamous relationships. Approximately 61% of households were Muslim. </a:t>
            </a:r>
            <a:endParaRPr lang="en-US" sz="2400" dirty="0">
              <a:effectLst/>
              <a:latin typeface="Cambria" panose="02040503050406030204" pitchFamily="18" charset="0"/>
              <a:ea typeface="Cambria" panose="02040503050406030204" pitchFamily="18" charset="0"/>
              <a:cs typeface="Times New Roman" panose="02020603050405020304" pitchFamily="18" charset="0"/>
            </a:endParaRPr>
          </a:p>
          <a:p>
            <a:pPr marR="0">
              <a:spcBef>
                <a:spcPts val="0"/>
              </a:spcBef>
              <a:spcAft>
                <a:spcPts val="0"/>
              </a:spcAft>
            </a:pPr>
            <a:br>
              <a:rPr lang="en-US" sz="2400" dirty="0">
                <a:solidFill>
                  <a:schemeClr val="tx1">
                    <a:lumMod val="65000"/>
                    <a:lumOff val="35000"/>
                  </a:schemeClr>
                </a:solidFill>
              </a:rPr>
            </a:br>
            <a:endParaRPr lang="en-US" sz="2400" dirty="0">
              <a:solidFill>
                <a:schemeClr val="tx1">
                  <a:lumMod val="65000"/>
                  <a:lumOff val="35000"/>
                </a:schemeClr>
              </a:solidFill>
            </a:endParaRPr>
          </a:p>
        </p:txBody>
      </p:sp>
    </p:spTree>
    <p:extLst>
      <p:ext uri="{BB962C8B-B14F-4D97-AF65-F5344CB8AC3E}">
        <p14:creationId xmlns:p14="http://schemas.microsoft.com/office/powerpoint/2010/main" val="3499834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Analysis</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1A1A1A"/>
                </a:solidFill>
                <a:ea typeface="Cambria" panose="02040503050406030204" pitchFamily="18" charset="0"/>
              </a:rPr>
              <a:t>Given the randomized trial, the primary analysis is an intent-to-treat; we estimate logit models.</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4137886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62672</TotalTime>
  <Words>2896</Words>
  <Application>Microsoft Office PowerPoint</Application>
  <PresentationFormat>Widescreen</PresentationFormat>
  <Paragraphs>407</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Cambria</vt:lpstr>
      <vt:lpstr>Times New Roman</vt:lpstr>
      <vt:lpstr>TwitterChirp</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IFPRI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Gelli, Aulo (IFPRI)</dc:creator>
  <cp:lastModifiedBy>Leight, Jessica (IFPRI)</cp:lastModifiedBy>
  <cp:revision>565</cp:revision>
  <dcterms:created xsi:type="dcterms:W3CDTF">2016-09-16T10:38:57Z</dcterms:created>
  <dcterms:modified xsi:type="dcterms:W3CDTF">2024-03-27T14:20:38Z</dcterms:modified>
</cp:coreProperties>
</file>